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60" r:id="rId5"/>
  </p:sldMasterIdLst>
  <p:notesMasterIdLst>
    <p:notesMasterId r:id="rId16"/>
  </p:notesMasterIdLst>
  <p:sldIdLst>
    <p:sldId id="257" r:id="rId6"/>
    <p:sldId id="258" r:id="rId7"/>
    <p:sldId id="259" r:id="rId8"/>
    <p:sldId id="267" r:id="rId9"/>
    <p:sldId id="261" r:id="rId10"/>
    <p:sldId id="262" r:id="rId11"/>
    <p:sldId id="263" r:id="rId12"/>
    <p:sldId id="264" r:id="rId13"/>
    <p:sldId id="265" r:id="rId14"/>
    <p:sldId id="266"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976934-A803-4A83-B004-4F1E1762F555}" v="1" dt="2023-03-20T16:17:36.563"/>
    <p1510:client id="{2CF7BC18-E4B4-47D3-AA59-D62E5AE10DE8}" v="19" dt="2022-11-21T20:46:40.090"/>
    <p1510:client id="{5A47943E-1809-4D3D-B8B6-E31BED2CA870}" v="10" dt="2023-02-06T20:10:29.503"/>
    <p1510:client id="{6158866A-20DF-FAB7-81C0-5614F701D5CD}" v="1" dt="2023-01-18T18:57:49.049"/>
    <p1510:client id="{6BACA29E-0786-45C3-B96F-ED995442A4CE}" v="1" dt="2023-02-06T21:03:39.732"/>
    <p1510:client id="{76A6EDA8-4A1B-421A-85C2-46BFF36FCE46}" v="26" dt="2023-02-06T19:36:23.136"/>
    <p1510:client id="{817F13C3-EE92-46FD-A2EE-D448216E709D}" v="45" dt="2023-01-12T00:09:49.405"/>
    <p1510:client id="{BDE6A8E2-5A8F-421F-1EA1-102171DCABEC}" v="2" dt="2023-01-18T18:57:08.0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0672" autoAdjust="0"/>
  </p:normalViewPr>
  <p:slideViewPr>
    <p:cSldViewPr snapToGrid="0">
      <p:cViewPr varScale="1">
        <p:scale>
          <a:sx n="35" d="100"/>
          <a:sy n="35" d="100"/>
        </p:scale>
        <p:origin x="1530"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F15955-5ED5-4EAE-A24C-808A1E516963}" type="datetimeFigureOut">
              <a:rPr lang="en-US" smtClean="0"/>
              <a:t>6/28/2023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9A7C09-DADC-4F4A-B051-966DF5E36E7A}" type="slidenum">
              <a:rPr lang="en-US" smtClean="0"/>
              <a:t>‹#›</a:t>
            </a:fld>
            <a:endParaRPr lang="en-US"/>
          </a:p>
        </p:txBody>
      </p:sp>
    </p:spTree>
    <p:extLst>
      <p:ext uri="{BB962C8B-B14F-4D97-AF65-F5344CB8AC3E}">
        <p14:creationId xmlns:p14="http://schemas.microsoft.com/office/powerpoint/2010/main" val="154505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0" eaLnBrk="1" hangingPunct="1">
              <a:lnSpc>
                <a:spcPct val="100000"/>
              </a:lnSpc>
              <a:spcBef>
                <a:spcPct val="0"/>
              </a:spcBef>
              <a:spcAft>
                <a:spcPts val="0"/>
              </a:spcAft>
            </a:pPr>
            <a:r>
              <a:rPr lang="en-US" b="1" u="sng">
                <a:solidFill>
                  <a:prstClr val="black"/>
                </a:solidFill>
              </a:rPr>
              <a:t>Core</a:t>
            </a:r>
            <a:r>
              <a:rPr lang="en-US" b="1" u="sng" baseline="0">
                <a:solidFill>
                  <a:prstClr val="black"/>
                </a:solidFill>
              </a:rPr>
              <a:t> Leader Functions</a:t>
            </a:r>
          </a:p>
          <a:p>
            <a:pPr lvl="0" eaLnBrk="1" hangingPunct="1">
              <a:lnSpc>
                <a:spcPct val="100000"/>
              </a:lnSpc>
              <a:spcBef>
                <a:spcPct val="0"/>
              </a:spcBef>
              <a:spcAft>
                <a:spcPts val="0"/>
              </a:spcAft>
            </a:pPr>
            <a:endParaRPr lang="en-US" b="1" u="sng" baseline="0">
              <a:solidFill>
                <a:prstClr val="black"/>
              </a:solidFill>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solidFill>
                  <a:prstClr val="black"/>
                </a:solidFill>
              </a:rPr>
              <a:t>The </a:t>
            </a:r>
            <a:r>
              <a:rPr lang="en-US" b="1">
                <a:solidFill>
                  <a:prstClr val="black"/>
                </a:solidFill>
              </a:rPr>
              <a:t>Core Leader Functions </a:t>
            </a:r>
            <a:r>
              <a:rPr lang="en-US">
                <a:solidFill>
                  <a:prstClr val="black"/>
                </a:solidFill>
              </a:rPr>
              <a:t>were developed to reinforce a leader’s commitment to sailors, families and overall command psychological health. The following are action elements for leaders to use to manage an environment conducive to dealing with operational stress and to develop resilience – </a:t>
            </a:r>
            <a:r>
              <a:rPr lang="en-US" b="1" i="1">
                <a:solidFill>
                  <a:prstClr val="black"/>
                </a:solidFill>
              </a:rPr>
              <a:t>strengthen, mitigate, identify, treat</a:t>
            </a:r>
            <a:r>
              <a:rPr lang="en-US">
                <a:solidFill>
                  <a:prstClr val="black"/>
                </a:solidFill>
              </a:rPr>
              <a:t> </a:t>
            </a:r>
            <a:r>
              <a:rPr lang="en-US" b="1">
                <a:solidFill>
                  <a:prstClr val="black"/>
                </a:solidFill>
              </a:rPr>
              <a:t>and </a:t>
            </a:r>
            <a:r>
              <a:rPr lang="en-US" b="1" i="1">
                <a:solidFill>
                  <a:prstClr val="black"/>
                </a:solidFill>
              </a:rPr>
              <a:t>reintegrate.</a:t>
            </a:r>
            <a:r>
              <a:rPr lang="en-US">
                <a:solidFill>
                  <a:prstClr val="black"/>
                </a:solidFill>
              </a:rPr>
              <a:t> </a:t>
            </a:r>
          </a:p>
          <a:p>
            <a:pPr lvl="0" eaLnBrk="1" hangingPunct="1">
              <a:lnSpc>
                <a:spcPct val="100000"/>
              </a:lnSpc>
              <a:spcBef>
                <a:spcPct val="0"/>
              </a:spcBef>
              <a:spcAft>
                <a:spcPts val="0"/>
              </a:spcAft>
            </a:pPr>
            <a:endParaRPr lang="en-US" b="1" u="sng">
              <a:solidFill>
                <a:prstClr val="black"/>
              </a:solidFill>
            </a:endParaRPr>
          </a:p>
        </p:txBody>
      </p:sp>
      <p:sp>
        <p:nvSpPr>
          <p:cNvPr id="2" name="Slide Number Placeholder 1"/>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34DC63-3C42-4748-AEA2-132E7F4F32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341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25DEF8-41BF-419A-8A05-73E77752E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a:latin typeface="+mn-lt"/>
              </a:rPr>
              <a:t>Reintegrate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baseline="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a:solidFill>
                  <a:schemeClr val="tx1"/>
                </a:solidFill>
                <a:effectLst/>
                <a:latin typeface="+mn-lt"/>
                <a:ea typeface="+mn-ea"/>
                <a:cs typeface="+mn-cs"/>
              </a:rPr>
              <a:t>Discussion</a:t>
            </a:r>
            <a:r>
              <a:rPr lang="en-US" sz="1200" b="1" u="sng" kern="1200" baseline="0">
                <a:solidFill>
                  <a:schemeClr val="tx1"/>
                </a:solidFill>
                <a:effectLst/>
                <a:latin typeface="+mn-lt"/>
                <a:ea typeface="+mn-ea"/>
                <a:cs typeface="+mn-cs"/>
              </a:rPr>
              <a:t> Question: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a:solidFill>
                  <a:schemeClr val="tx1"/>
                </a:solidFill>
                <a:effectLst/>
                <a:latin typeface="+mn-lt"/>
                <a:ea typeface="+mn-ea"/>
                <a:cs typeface="+mn-cs"/>
              </a:rPr>
              <a:t>-When, in what situation, and how have you seen a leader use the concepts of Core Leader Functions? Are our leaders doing what is necessary from an operational stress control perspective?</a:t>
            </a:r>
            <a:endParaRPr lang="en-US" sz="1200" b="0" kern="1200">
              <a:solidFill>
                <a:schemeClr val="tx1"/>
              </a:solidFill>
              <a:effectLst/>
              <a:latin typeface="+mn-lt"/>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baseline="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The normal course for a stress injury, as for a physical injury, is to heal over time. The vast majority heal, with or without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For stress casualties to be effectively reintegrated in their units, stigma must be continuously addressed, and the confidence of the stress-injured service member, their peers, and small unit leaders must be restored.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Operational commanders face one final challenge in the management of Service members treated for stress injuries or illnesses—to continually monitor their fitness for duty, including worldwide deployment, and mentor them back to full duty as they recover.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a:solidFill>
                  <a:schemeClr val="tx1"/>
                </a:solidFill>
                <a:effectLst/>
                <a:latin typeface="+mn-lt"/>
                <a:ea typeface="+mn-ea"/>
                <a:cs typeface="+mn-cs"/>
              </a:rPr>
              <a:t>S</a:t>
            </a:r>
            <a:r>
              <a:rPr lang="en-US" sz="1200" b="0" i="0" u="none" strike="noStrike" kern="1200" baseline="0">
                <a:solidFill>
                  <a:schemeClr val="tx1"/>
                </a:solidFill>
                <a:latin typeface="+mn-lt"/>
                <a:ea typeface="+mn-ea"/>
                <a:cs typeface="+mn-cs"/>
              </a:rPr>
              <a:t>tigma must be continuously addressed and the confidence of the stress-injured Marine or Sailor, peers, and small unit leaders must be restored. This process may take months since recovery from a stress injury or illness is often a slow process. In those cases in which substantial recovery and return to full duty is not anticipated, the challenge for unit commanders is to assist Service members as they transition to civilian life and Veterans Administration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atin typeface="+mn-lt"/>
                <a:cs typeface="Arial" pitchFamily="34" charset="0"/>
              </a:rPr>
              <a:t>Goals:</a:t>
            </a:r>
          </a:p>
          <a:p>
            <a:pPr marL="630936" lvl="1" indent="-173736">
              <a:lnSpc>
                <a:spcPct val="100000"/>
              </a:lnSpc>
              <a:spcBef>
                <a:spcPts val="0"/>
              </a:spcBef>
              <a:spcAft>
                <a:spcPts val="0"/>
              </a:spcAft>
              <a:buFont typeface="Arial" panose="020B0604020202020204" pitchFamily="34" charset="0"/>
              <a:buChar char="•"/>
            </a:pPr>
            <a:r>
              <a:rPr lang="en-US" sz="1200">
                <a:latin typeface="+mn-lt"/>
                <a:cs typeface="Arial" pitchFamily="34" charset="0"/>
              </a:rPr>
              <a:t>Ensure psychological readiness</a:t>
            </a:r>
          </a:p>
          <a:p>
            <a:pPr marL="630936" lvl="1" indent="-173736">
              <a:lnSpc>
                <a:spcPct val="100000"/>
              </a:lnSpc>
              <a:spcBef>
                <a:spcPts val="0"/>
              </a:spcBef>
              <a:spcAft>
                <a:spcPts val="0"/>
              </a:spcAft>
              <a:buFont typeface="Arial" panose="020B0604020202020204" pitchFamily="34" charset="0"/>
              <a:buChar char="•"/>
            </a:pPr>
            <a:r>
              <a:rPr lang="en-US" sz="1200">
                <a:latin typeface="+mn-lt"/>
                <a:cs typeface="Arial" pitchFamily="34" charset="0"/>
              </a:rPr>
              <a:t>Prevent unnecessary loss of personnel</a:t>
            </a:r>
          </a:p>
          <a:p>
            <a:pPr marL="630936" lvl="1" indent="-173736">
              <a:lnSpc>
                <a:spcPct val="100000"/>
              </a:lnSpc>
              <a:spcBef>
                <a:spcPts val="0"/>
              </a:spcBef>
              <a:spcAft>
                <a:spcPts val="0"/>
              </a:spcAft>
              <a:buFont typeface="Arial" panose="020B0604020202020204" pitchFamily="34" charset="0"/>
              <a:buChar char="•"/>
            </a:pPr>
            <a:r>
              <a:rPr lang="en-US" sz="1200">
                <a:latin typeface="+mn-lt"/>
                <a:cs typeface="Arial" pitchFamily="34" charset="0"/>
              </a:rPr>
              <a:t>Restore a sense of honor to the wounded</a:t>
            </a:r>
          </a:p>
          <a:p>
            <a:pPr marL="630936" lvl="1" indent="-173736">
              <a:lnSpc>
                <a:spcPct val="100000"/>
              </a:lnSpc>
              <a:spcBef>
                <a:spcPts val="0"/>
              </a:spcBef>
              <a:spcAft>
                <a:spcPts val="0"/>
              </a:spcAft>
              <a:buFont typeface="Arial" panose="020B0604020202020204" pitchFamily="34" charset="0"/>
              <a:buChar char="•"/>
            </a:pPr>
            <a:r>
              <a:rPr lang="en-US" sz="1200">
                <a:latin typeface="+mn-lt"/>
                <a:cs typeface="Arial" pitchFamily="34" charset="0"/>
              </a:rPr>
              <a:t>Reduce stigma associated with treatment</a:t>
            </a:r>
          </a:p>
          <a:p>
            <a:pPr lvl="1">
              <a:lnSpc>
                <a:spcPct val="100000"/>
              </a:lnSpc>
              <a:spcBef>
                <a:spcPts val="0"/>
              </a:spcBef>
              <a:spcAft>
                <a:spcPts val="0"/>
              </a:spcAft>
            </a:pPr>
            <a:endParaRPr lang="en-US" sz="1200">
              <a:latin typeface="+mn-lt"/>
              <a:cs typeface="Arial" pitchFamily="34" charset="0"/>
            </a:endParaRPr>
          </a:p>
          <a:p>
            <a:pPr marL="173736" indent="-173736">
              <a:lnSpc>
                <a:spcPct val="100000"/>
              </a:lnSpc>
              <a:spcBef>
                <a:spcPts val="0"/>
              </a:spcBef>
              <a:spcAft>
                <a:spcPts val="0"/>
              </a:spcAft>
              <a:buFont typeface="Arial" panose="020B0604020202020204" pitchFamily="34" charset="0"/>
              <a:buChar char="•"/>
            </a:pPr>
            <a:r>
              <a:rPr lang="en-US" sz="1200">
                <a:latin typeface="+mn-lt"/>
                <a:cs typeface="Arial" pitchFamily="34" charset="0"/>
              </a:rPr>
              <a:t>Strategies:</a:t>
            </a:r>
          </a:p>
          <a:p>
            <a:pPr marL="630936" lvl="1" indent="-173736">
              <a:lnSpc>
                <a:spcPct val="100000"/>
              </a:lnSpc>
              <a:spcBef>
                <a:spcPts val="0"/>
              </a:spcBef>
              <a:spcAft>
                <a:spcPts val="0"/>
              </a:spcAft>
              <a:buFont typeface="Arial" panose="020B0604020202020204" pitchFamily="34" charset="0"/>
              <a:buChar char="•"/>
            </a:pPr>
            <a:r>
              <a:rPr lang="en-US" sz="1200">
                <a:latin typeface="+mn-lt"/>
                <a:cs typeface="Arial" pitchFamily="34" charset="0"/>
              </a:rPr>
              <a:t>Keep with unit if at all possible </a:t>
            </a:r>
          </a:p>
          <a:p>
            <a:pPr marL="630936" lvl="1" indent="-173736">
              <a:lnSpc>
                <a:spcPct val="100000"/>
              </a:lnSpc>
              <a:spcBef>
                <a:spcPts val="0"/>
              </a:spcBef>
              <a:spcAft>
                <a:spcPts val="0"/>
              </a:spcAft>
              <a:buFont typeface="Arial" panose="020B0604020202020204" pitchFamily="34" charset="0"/>
              <a:buChar char="•"/>
            </a:pPr>
            <a:r>
              <a:rPr lang="en-US" sz="1200">
                <a:latin typeface="+mn-lt"/>
                <a:cs typeface="Arial" pitchFamily="34" charset="0"/>
              </a:rPr>
              <a:t>Expect return to full duty </a:t>
            </a:r>
          </a:p>
          <a:p>
            <a:pPr marL="630936" lvl="1" indent="-173736">
              <a:lnSpc>
                <a:spcPct val="100000"/>
              </a:lnSpc>
              <a:spcBef>
                <a:spcPts val="0"/>
              </a:spcBef>
              <a:spcAft>
                <a:spcPts val="0"/>
              </a:spcAft>
              <a:buFont typeface="Arial" panose="020B0604020202020204" pitchFamily="34" charset="0"/>
              <a:buChar char="•"/>
            </a:pPr>
            <a:r>
              <a:rPr lang="en-US" sz="1200">
                <a:latin typeface="+mn-lt"/>
                <a:cs typeface="Arial" pitchFamily="34" charset="0"/>
              </a:rPr>
              <a:t>Don't allow retribution or harassment </a:t>
            </a:r>
          </a:p>
          <a:p>
            <a:pPr marL="630936" lvl="1" indent="-173736">
              <a:lnSpc>
                <a:spcPct val="100000"/>
              </a:lnSpc>
              <a:spcBef>
                <a:spcPts val="0"/>
              </a:spcBef>
              <a:spcAft>
                <a:spcPts val="0"/>
              </a:spcAft>
              <a:buFont typeface="Arial" panose="020B0604020202020204" pitchFamily="34" charset="0"/>
              <a:buChar char="•"/>
            </a:pPr>
            <a:r>
              <a:rPr lang="en-US" sz="1200">
                <a:latin typeface="+mn-lt"/>
                <a:cs typeface="Arial" pitchFamily="34" charset="0"/>
              </a:rPr>
              <a:t>Communicate with treating professionals (both ways)</a:t>
            </a:r>
          </a:p>
        </p:txBody>
      </p:sp>
    </p:spTree>
    <p:extLst>
      <p:ext uri="{BB962C8B-B14F-4D97-AF65-F5344CB8AC3E}">
        <p14:creationId xmlns:p14="http://schemas.microsoft.com/office/powerpoint/2010/main" val="1299858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25DEF8-41BF-419A-8A05-73E77752E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a:latin typeface="+mn-lt"/>
              </a:rPr>
              <a:t>Learning Objectives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baseline="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a:latin typeface="+mn-lt"/>
                <a:cs typeface="Arial" pitchFamily="34" charset="0"/>
              </a:rPr>
              <a:t>IDENTIFY </a:t>
            </a:r>
            <a:r>
              <a:rPr lang="en-US" sz="1200">
                <a:latin typeface="+mn-lt"/>
                <a:cs typeface="Arial" pitchFamily="34" charset="0"/>
              </a:rPr>
              <a:t>leadership responsibilities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a:latin typeface="+mn-lt"/>
              <a:cs typeface="Arial"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a:latin typeface="+mn-lt"/>
                <a:cs typeface="Arial" pitchFamily="34" charset="0"/>
              </a:rPr>
              <a:t>DISCUSS</a:t>
            </a:r>
            <a:r>
              <a:rPr lang="en-US" sz="1200">
                <a:latin typeface="+mn-lt"/>
                <a:cs typeface="Arial" pitchFamily="34" charset="0"/>
              </a:rPr>
              <a:t> the Core</a:t>
            </a:r>
            <a:r>
              <a:rPr lang="en-US" sz="1200" baseline="0">
                <a:latin typeface="+mn-lt"/>
                <a:cs typeface="Arial" pitchFamily="34" charset="0"/>
              </a:rPr>
              <a:t> Leader Key C</a:t>
            </a:r>
            <a:r>
              <a:rPr lang="en-US" sz="1200">
                <a:latin typeface="+mn-lt"/>
                <a:cs typeface="Arial" pitchFamily="34" charset="0"/>
              </a:rPr>
              <a:t>omponents and </a:t>
            </a:r>
            <a:r>
              <a:rPr lang="en-US" sz="1200" b="1">
                <a:latin typeface="+mn-lt"/>
                <a:cs typeface="Arial" pitchFamily="34" charset="0"/>
              </a:rPr>
              <a:t>EXPLAIN</a:t>
            </a:r>
            <a:r>
              <a:rPr lang="en-US" sz="1200">
                <a:latin typeface="+mn-lt"/>
                <a:cs typeface="Arial" pitchFamily="34" charset="0"/>
              </a:rPr>
              <a:t> their purpose</a:t>
            </a:r>
          </a:p>
          <a:p>
            <a:pPr marL="171450" indent="-171450">
              <a:lnSpc>
                <a:spcPct val="100000"/>
              </a:lnSpc>
              <a:spcBef>
                <a:spcPts val="0"/>
              </a:spcBef>
              <a:spcAft>
                <a:spcPts val="0"/>
              </a:spcAft>
              <a:buFont typeface="Arial" panose="020B0604020202020204" pitchFamily="34" charset="0"/>
              <a:buChar char="•"/>
            </a:pPr>
            <a:endParaRPr lang="en-US" sz="1200">
              <a:latin typeface="+mn-lt"/>
              <a:cs typeface="Arial" pitchFamily="34" charset="0"/>
            </a:endParaRPr>
          </a:p>
          <a:p>
            <a:pPr marL="171450" indent="-171450">
              <a:lnSpc>
                <a:spcPct val="100000"/>
              </a:lnSpc>
              <a:spcBef>
                <a:spcPts val="0"/>
              </a:spcBef>
              <a:spcAft>
                <a:spcPts val="0"/>
              </a:spcAft>
              <a:buFont typeface="Arial" panose="020B0604020202020204" pitchFamily="34" charset="0"/>
              <a:buChar char="•"/>
            </a:pPr>
            <a:r>
              <a:rPr lang="en-US" sz="1200" b="1">
                <a:latin typeface="+mn-lt"/>
                <a:cs typeface="Arial" pitchFamily="34" charset="0"/>
              </a:rPr>
              <a:t>IDENTIFY </a:t>
            </a:r>
            <a:r>
              <a:rPr lang="en-US" sz="1200">
                <a:latin typeface="+mn-lt"/>
                <a:cs typeface="Arial" pitchFamily="34" charset="0"/>
              </a:rPr>
              <a:t>and</a:t>
            </a:r>
            <a:r>
              <a:rPr lang="en-US" sz="1200" b="1">
                <a:latin typeface="+mn-lt"/>
                <a:cs typeface="Arial" pitchFamily="34" charset="0"/>
              </a:rPr>
              <a:t> DISCUSS </a:t>
            </a:r>
            <a:r>
              <a:rPr lang="en-US" sz="1200">
                <a:latin typeface="+mn-lt"/>
                <a:cs typeface="Arial" pitchFamily="34" charset="0"/>
              </a:rPr>
              <a:t>the Core Leader Functions of strengthen, mitigate, identify, treat, &amp; reintegrate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u="none" baseline="0">
              <a:latin typeface="+mn-lt"/>
            </a:endParaRPr>
          </a:p>
        </p:txBody>
      </p:sp>
    </p:spTree>
    <p:extLst>
      <p:ext uri="{BB962C8B-B14F-4D97-AF65-F5344CB8AC3E}">
        <p14:creationId xmlns:p14="http://schemas.microsoft.com/office/powerpoint/2010/main" val="958787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25DEF8-41BF-419A-8A05-73E77752E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a:latin typeface="+mn-lt"/>
              </a:rPr>
              <a:t>Leadership Responsibilities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baseline="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a:latin typeface="+mn-lt"/>
              </a:rPr>
              <a:t>Discussion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baseline="0">
                <a:latin typeface="+mn-lt"/>
              </a:rPr>
              <a:t>-</a:t>
            </a:r>
            <a:r>
              <a:rPr lang="en-US" sz="1200" kern="1200">
                <a:solidFill>
                  <a:schemeClr val="tx1"/>
                </a:solidFill>
                <a:effectLst/>
                <a:latin typeface="+mn-lt"/>
                <a:ea typeface="+mn-ea"/>
                <a:cs typeface="+mn-cs"/>
              </a:rPr>
              <a:t>What are some characteristics of effective leaders?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baseline="0">
                <a:latin typeface="+mn-lt"/>
              </a:rPr>
              <a:t>-</a:t>
            </a:r>
            <a:r>
              <a:rPr lang="en-US" sz="1200" kern="1200">
                <a:solidFill>
                  <a:schemeClr val="tx1"/>
                </a:solidFill>
                <a:effectLst/>
                <a:latin typeface="+mn-lt"/>
                <a:ea typeface="+mn-ea"/>
                <a:cs typeface="+mn-cs"/>
              </a:rPr>
              <a:t>What leadership qualities do you have?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baseline="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baseline="0">
              <a:latin typeface="+mn-lt"/>
            </a:endParaRPr>
          </a:p>
          <a:p>
            <a:pPr marL="228600" lvl="0" indent="-228600">
              <a:lnSpc>
                <a:spcPct val="100000"/>
              </a:lnSpc>
              <a:spcBef>
                <a:spcPts val="0"/>
              </a:spcBef>
              <a:spcAft>
                <a:spcPts val="0"/>
              </a:spcAft>
              <a:buFont typeface="Arial" panose="020B0604020202020204" pitchFamily="34" charset="0"/>
              <a:buChar char="•"/>
            </a:pPr>
            <a:r>
              <a:rPr lang="en-US" sz="1200" kern="1200">
                <a:solidFill>
                  <a:schemeClr val="tx1"/>
                </a:solidFill>
                <a:effectLst/>
                <a:latin typeface="+mn-lt"/>
                <a:ea typeface="+mn-ea"/>
                <a:cs typeface="+mn-cs"/>
              </a:rPr>
              <a:t>Leaders at all levels are responsible for preserving the psychological health of their Marines, Sailors, and family members, just as they are responsible for preserving their physical health. This responsibility applies to every link in every chain of command from fire team leaders and work center supervisors to combatant commanders and commanding officers.</a:t>
            </a:r>
          </a:p>
          <a:p>
            <a:pPr marL="228600" lvl="0" indent="-228600">
              <a:lnSpc>
                <a:spcPct val="100000"/>
              </a:lnSpc>
              <a:spcBef>
                <a:spcPts val="0"/>
              </a:spcBef>
              <a:spcAft>
                <a:spcPts val="0"/>
              </a:spcAft>
              <a:buFont typeface="Arial" panose="020B0604020202020204" pitchFamily="34" charset="0"/>
              <a:buChar char="•"/>
            </a:pPr>
            <a:endParaRPr lang="en-US" sz="1200" kern="1200">
              <a:solidFill>
                <a:schemeClr val="tx1"/>
              </a:solidFill>
              <a:effectLst/>
              <a:latin typeface="+mn-lt"/>
              <a:ea typeface="+mn-ea"/>
              <a:cs typeface="+mn-cs"/>
            </a:endParaRPr>
          </a:p>
          <a:p>
            <a:pPr marL="228600" lvl="0" indent="-228600">
              <a:lnSpc>
                <a:spcPct val="100000"/>
              </a:lnSpc>
              <a:spcBef>
                <a:spcPts val="0"/>
              </a:spcBef>
              <a:spcAft>
                <a:spcPts val="0"/>
              </a:spcAft>
              <a:buFont typeface="Arial" panose="020B0604020202020204" pitchFamily="34" charset="0"/>
              <a:buChar char="•"/>
            </a:pPr>
            <a:r>
              <a:rPr lang="en-US" sz="1200" kern="1200">
                <a:solidFill>
                  <a:schemeClr val="tx1"/>
                </a:solidFill>
                <a:effectLst/>
                <a:latin typeface="+mn-lt"/>
                <a:ea typeface="+mn-ea"/>
                <a:cs typeface="+mn-cs"/>
              </a:rPr>
              <a:t>To promote psychological health in their Marines and Sailors, leaders must actively foster resilience, prevent stress problems as much as possible, recognize when stress problems have occurred, and eliminate the stigma associated with getting needed help.</a:t>
            </a:r>
          </a:p>
          <a:p>
            <a:pPr marL="628650" lvl="1" indent="-171450">
              <a:lnSpc>
                <a:spcPct val="100000"/>
              </a:lnSpc>
              <a:spcBef>
                <a:spcPts val="0"/>
              </a:spcBef>
              <a:spcAft>
                <a:spcPts val="0"/>
              </a:spcAft>
              <a:buFont typeface="Arial" panose="020B0604020202020204" pitchFamily="34" charset="0"/>
              <a:buChar char="•"/>
            </a:pPr>
            <a:r>
              <a:rPr lang="en-US" sz="1200">
                <a:latin typeface="+mn-lt"/>
                <a:cs typeface="Arial" pitchFamily="34" charset="0"/>
              </a:rPr>
              <a:t>Actively foster resilience </a:t>
            </a:r>
          </a:p>
          <a:p>
            <a:pPr marL="628650" lvl="1" indent="-171450">
              <a:lnSpc>
                <a:spcPct val="100000"/>
              </a:lnSpc>
              <a:spcBef>
                <a:spcPts val="0"/>
              </a:spcBef>
              <a:spcAft>
                <a:spcPts val="0"/>
              </a:spcAft>
              <a:buFont typeface="Arial" panose="020B0604020202020204" pitchFamily="34" charset="0"/>
              <a:buChar char="•"/>
            </a:pPr>
            <a:r>
              <a:rPr lang="en-US" sz="1200">
                <a:latin typeface="+mn-lt"/>
                <a:cs typeface="Arial" pitchFamily="34" charset="0"/>
              </a:rPr>
              <a:t>Prevent stress problems as much as possible </a:t>
            </a:r>
          </a:p>
          <a:p>
            <a:pPr marL="628650" lvl="1" indent="-171450">
              <a:lnSpc>
                <a:spcPct val="100000"/>
              </a:lnSpc>
              <a:spcBef>
                <a:spcPts val="0"/>
              </a:spcBef>
              <a:spcAft>
                <a:spcPts val="0"/>
              </a:spcAft>
              <a:buFont typeface="Arial" panose="020B0604020202020204" pitchFamily="34" charset="0"/>
              <a:buChar char="•"/>
            </a:pPr>
            <a:r>
              <a:rPr lang="en-US" sz="1200">
                <a:latin typeface="+mn-lt"/>
                <a:cs typeface="Arial" pitchFamily="34" charset="0"/>
              </a:rPr>
              <a:t>Recognize when stress problems have occurred </a:t>
            </a:r>
          </a:p>
          <a:p>
            <a:pPr marL="628650" lvl="1" indent="-171450">
              <a:lnSpc>
                <a:spcPct val="100000"/>
              </a:lnSpc>
              <a:spcBef>
                <a:spcPts val="0"/>
              </a:spcBef>
              <a:spcAft>
                <a:spcPts val="0"/>
              </a:spcAft>
              <a:buFont typeface="Arial" panose="020B0604020202020204" pitchFamily="34" charset="0"/>
              <a:buChar char="•"/>
            </a:pPr>
            <a:r>
              <a:rPr lang="en-US" sz="1200">
                <a:latin typeface="+mn-lt"/>
                <a:cs typeface="Arial" pitchFamily="34" charset="0"/>
              </a:rPr>
              <a:t>Eliminate the stigma associated with getting needed help</a:t>
            </a:r>
          </a:p>
          <a:p>
            <a:pPr marL="685800" lvl="1" indent="-228600">
              <a:lnSpc>
                <a:spcPct val="100000"/>
              </a:lnSpc>
              <a:spcBef>
                <a:spcPts val="0"/>
              </a:spcBef>
              <a:spcAft>
                <a:spcPts val="0"/>
              </a:spcAft>
              <a:buFont typeface="Arial" panose="020B0604020202020204" pitchFamily="34" charset="0"/>
              <a:buChar char="•"/>
            </a:pPr>
            <a:endParaRPr lang="en-US" sz="1200" kern="1200">
              <a:solidFill>
                <a:schemeClr val="tx1"/>
              </a:solidFill>
              <a:effectLst/>
              <a:latin typeface="+mn-lt"/>
              <a:ea typeface="+mn-ea"/>
              <a:cs typeface="+mn-cs"/>
            </a:endParaRPr>
          </a:p>
        </p:txBody>
      </p:sp>
    </p:spTree>
    <p:extLst>
      <p:ext uri="{BB962C8B-B14F-4D97-AF65-F5344CB8AC3E}">
        <p14:creationId xmlns:p14="http://schemas.microsoft.com/office/powerpoint/2010/main" val="3614680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25DEF8-41BF-419A-8A05-73E77752E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100000"/>
              </a:lnSpc>
              <a:spcBef>
                <a:spcPts val="0"/>
              </a:spcBef>
              <a:spcAft>
                <a:spcPts val="0"/>
              </a:spcAft>
            </a:pPr>
            <a:r>
              <a:rPr lang="en-US" b="1" u="sng" baseline="0" dirty="0"/>
              <a:t>Core Leader </a:t>
            </a:r>
            <a:r>
              <a:rPr lang="en-US" b="1" u="sng" dirty="0"/>
              <a:t>Key Components</a:t>
            </a:r>
          </a:p>
          <a:p>
            <a:pPr eaLnBrk="1" hangingPunct="1">
              <a:lnSpc>
                <a:spcPct val="100000"/>
              </a:lnSpc>
              <a:spcBef>
                <a:spcPts val="0"/>
              </a:spcBef>
              <a:spcAft>
                <a:spcPts val="0"/>
              </a:spcAft>
            </a:pPr>
            <a:endParaRPr lang="en-US" b="1"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prstClr val="black"/>
                </a:solidFill>
              </a:rPr>
              <a:t>Resilience </a:t>
            </a:r>
            <a:r>
              <a:rPr lang="en-US" dirty="0">
                <a:solidFill>
                  <a:prstClr val="black"/>
                </a:solidFill>
              </a:rPr>
              <a:t>is one’s capacity to adapt successfully and function competently to life’s challenges, adversity, stress, and trauma. Evidence-based individual resilience skills that are associated with building and preserving resilience are: </a:t>
            </a:r>
            <a:r>
              <a:rPr lang="en-US" b="1" i="1" dirty="0">
                <a:solidFill>
                  <a:prstClr val="black"/>
                </a:solidFill>
              </a:rPr>
              <a:t>optimism, flexible thinking, self-care, and positive coping</a:t>
            </a:r>
            <a:r>
              <a:rPr lang="en-US" b="1" i="1" baseline="0" dirty="0">
                <a:solidFill>
                  <a:prstClr val="black"/>
                </a:solidFill>
              </a:rPr>
              <a:t> &amp; problem solving.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i="1" dirty="0">
              <a:solidFill>
                <a:prstClr val="black"/>
              </a:solidFill>
            </a:endParaRPr>
          </a:p>
          <a:p>
            <a:pPr marL="171450" indent="-171450">
              <a:lnSpc>
                <a:spcPct val="100000"/>
              </a:lnSpc>
              <a:spcBef>
                <a:spcPts val="0"/>
              </a:spcBef>
              <a:spcAft>
                <a:spcPts val="0"/>
              </a:spcAft>
              <a:buFont typeface="Arial" panose="020B0604020202020204" pitchFamily="34" charset="0"/>
              <a:buChar char="•"/>
            </a:pPr>
            <a:r>
              <a:rPr lang="en-US" dirty="0">
                <a:solidFill>
                  <a:prstClr val="black"/>
                </a:solidFill>
              </a:rPr>
              <a:t>The </a:t>
            </a:r>
            <a:r>
              <a:rPr lang="en-US" b="1" dirty="0">
                <a:solidFill>
                  <a:prstClr val="black"/>
                </a:solidFill>
              </a:rPr>
              <a:t>Stress Continuum Model </a:t>
            </a:r>
            <a:r>
              <a:rPr lang="en-US" dirty="0">
                <a:solidFill>
                  <a:prstClr val="black"/>
                </a:solidFill>
              </a:rPr>
              <a:t>is a spectrum of stress responses categorized in four zones identifying stress responses: Green “Ready” zone, Yellow “Reacting” zone, Orange “Injury” zone and Red “Illness” zone. It is a tool and is a common language that allows us to </a:t>
            </a:r>
            <a:r>
              <a:rPr lang="en-US" b="1" i="1" dirty="0">
                <a:solidFill>
                  <a:prstClr val="black"/>
                </a:solidFill>
              </a:rPr>
              <a:t>identify, engage </a:t>
            </a:r>
            <a:r>
              <a:rPr lang="en-US" b="1" dirty="0">
                <a:solidFill>
                  <a:prstClr val="black"/>
                </a:solidFill>
              </a:rPr>
              <a:t>and </a:t>
            </a:r>
            <a:r>
              <a:rPr lang="en-US" b="1" i="1" dirty="0">
                <a:solidFill>
                  <a:prstClr val="black"/>
                </a:solidFill>
              </a:rPr>
              <a:t>intervene</a:t>
            </a:r>
            <a:r>
              <a:rPr lang="en-US" dirty="0">
                <a:solidFill>
                  <a:prstClr val="black"/>
                </a:solidFill>
              </a:rPr>
              <a:t> when stress reactions or injuries are present.</a:t>
            </a:r>
          </a:p>
          <a:p>
            <a:pPr marL="0" indent="0">
              <a:lnSpc>
                <a:spcPct val="100000"/>
              </a:lnSpc>
              <a:spcBef>
                <a:spcPts val="0"/>
              </a:spcBef>
              <a:spcAft>
                <a:spcPts val="0"/>
              </a:spcAft>
              <a:buFont typeface="Arial" panose="020B0604020202020204" pitchFamily="34" charset="0"/>
              <a:buNone/>
            </a:pPr>
            <a:endParaRPr lang="en-US" dirty="0">
              <a:solidFill>
                <a:prstClr val="black"/>
              </a:solidFill>
            </a:endParaRPr>
          </a:p>
          <a:p>
            <a:pPr marL="171450" indent="-171450" defTabSz="931774">
              <a:lnSpc>
                <a:spcPct val="100000"/>
              </a:lnSpc>
              <a:spcBef>
                <a:spcPts val="0"/>
              </a:spcBef>
              <a:spcAft>
                <a:spcPts val="0"/>
              </a:spcAft>
              <a:buFont typeface="Arial" panose="020B0604020202020204" pitchFamily="34" charset="0"/>
              <a:buChar char="•"/>
              <a:defRPr/>
            </a:pPr>
            <a:r>
              <a:rPr lang="en-US" b="1" dirty="0">
                <a:solidFill>
                  <a:prstClr val="black"/>
                </a:solidFill>
              </a:rPr>
              <a:t>Combat</a:t>
            </a:r>
            <a:r>
              <a:rPr lang="en-US" b="1" baseline="0" dirty="0">
                <a:solidFill>
                  <a:prstClr val="black"/>
                </a:solidFill>
              </a:rPr>
              <a:t> &amp; Operational</a:t>
            </a:r>
            <a:r>
              <a:rPr lang="en-US" b="1" dirty="0">
                <a:solidFill>
                  <a:prstClr val="black"/>
                </a:solidFill>
              </a:rPr>
              <a:t> Stress First Aid (COSFA) </a:t>
            </a:r>
            <a:r>
              <a:rPr lang="en-US" dirty="0">
                <a:solidFill>
                  <a:prstClr val="black"/>
                </a:solidFill>
              </a:rPr>
              <a:t>is a flexible multi-step process for the timely assessment and pre-clinical care of psychological stress injuries in individuals or units with the goals to preserve life, prevent further harm and promote recovery. The action steps of COSFA are - </a:t>
            </a:r>
            <a:r>
              <a:rPr lang="en-US" b="1" i="1" dirty="0">
                <a:solidFill>
                  <a:prstClr val="black"/>
                </a:solidFill>
              </a:rPr>
              <a:t>check, coordinate, cover, calm, connect, competence </a:t>
            </a:r>
            <a:r>
              <a:rPr lang="en-US" i="1" dirty="0">
                <a:solidFill>
                  <a:prstClr val="black"/>
                </a:solidFill>
              </a:rPr>
              <a:t>and </a:t>
            </a:r>
            <a:r>
              <a:rPr lang="en-US" b="1" i="1" dirty="0">
                <a:solidFill>
                  <a:prstClr val="black"/>
                </a:solidFill>
              </a:rPr>
              <a:t>confidence</a:t>
            </a:r>
            <a:r>
              <a:rPr lang="en-US" i="1" dirty="0">
                <a:solidFill>
                  <a:prstClr val="black"/>
                </a:solidFill>
              </a:rPr>
              <a:t>.</a:t>
            </a:r>
          </a:p>
          <a:p>
            <a:pPr marL="0" indent="0" defTabSz="931774">
              <a:lnSpc>
                <a:spcPct val="100000"/>
              </a:lnSpc>
              <a:spcBef>
                <a:spcPts val="0"/>
              </a:spcBef>
              <a:spcAft>
                <a:spcPts val="0"/>
              </a:spcAft>
              <a:buFont typeface="Arial" panose="020B0604020202020204" pitchFamily="34" charset="0"/>
              <a:buNone/>
              <a:defRPr/>
            </a:pPr>
            <a:endParaRPr lang="en-US" i="1" dirty="0">
              <a:solidFill>
                <a:prstClr val="black"/>
              </a:solidFill>
            </a:endParaRPr>
          </a:p>
          <a:p>
            <a:pPr marL="171450" indent="-171450" defTabSz="931774">
              <a:lnSpc>
                <a:spcPct val="100000"/>
              </a:lnSpc>
              <a:spcBef>
                <a:spcPts val="0"/>
              </a:spcBef>
              <a:spcAft>
                <a:spcPts val="0"/>
              </a:spcAft>
              <a:buFont typeface="Arial" panose="020B0604020202020204" pitchFamily="34" charset="0"/>
              <a:buChar char="•"/>
              <a:defRPr/>
            </a:pPr>
            <a:r>
              <a:rPr lang="en-US" sz="1200" b="1" kern="1200" dirty="0">
                <a:solidFill>
                  <a:schemeClr val="tx1"/>
                </a:solidFill>
                <a:effectLst/>
                <a:latin typeface="+mn-lt"/>
                <a:ea typeface="+mn-ea"/>
                <a:cs typeface="+mn-cs"/>
              </a:rPr>
              <a:t>OSCAR </a:t>
            </a:r>
            <a:r>
              <a:rPr lang="en-US" sz="1200" kern="1200" dirty="0">
                <a:solidFill>
                  <a:schemeClr val="tx1"/>
                </a:solidFill>
                <a:effectLst/>
                <a:latin typeface="+mn-lt"/>
                <a:ea typeface="+mn-ea"/>
                <a:cs typeface="+mn-cs"/>
              </a:rPr>
              <a:t>is how you ask, care, and decide if escort is needed.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When talking to an individual about their possible Orange Zone Indicators, a common obstacle to accurate assessment is their almost reflexive denial of experiencing any stressors, distress, or changes in functioning. A tool used is called “</a:t>
            </a:r>
            <a:r>
              <a:rPr lang="en-US" sz="1200" b="1" u="sng" kern="1200" dirty="0">
                <a:solidFill>
                  <a:schemeClr val="tx1"/>
                </a:solidFill>
                <a:effectLst/>
                <a:latin typeface="+mn-lt"/>
                <a:ea typeface="+mn-ea"/>
                <a:cs typeface="+mn-cs"/>
              </a:rPr>
              <a:t>OSCAR” </a:t>
            </a:r>
            <a:r>
              <a:rPr lang="en-US" sz="1200" kern="1200" dirty="0">
                <a:solidFill>
                  <a:schemeClr val="tx1"/>
                </a:solidFill>
                <a:effectLst/>
                <a:latin typeface="+mn-lt"/>
                <a:ea typeface="+mn-ea"/>
                <a:cs typeface="+mn-cs"/>
              </a:rPr>
              <a:t>communication:</a:t>
            </a:r>
          </a:p>
          <a:p>
            <a:pPr marL="630936" lvl="0" indent="-171450">
              <a:lnSpc>
                <a:spcPct val="100000"/>
              </a:lnSpc>
              <a:spcBef>
                <a:spcPts val="0"/>
              </a:spcBef>
              <a:spcAft>
                <a:spcPts val="0"/>
              </a:spcAft>
              <a:buFont typeface="Arial" panose="020B0604020202020204" pitchFamily="34" charset="0"/>
              <a:buChar char="•"/>
            </a:pPr>
            <a:r>
              <a:rPr lang="en-US" sz="1200" b="1" kern="1200" dirty="0">
                <a:solidFill>
                  <a:schemeClr val="tx1"/>
                </a:solidFill>
                <a:effectLst/>
                <a:latin typeface="+mn-lt"/>
                <a:ea typeface="+mn-ea"/>
                <a:cs typeface="+mn-cs"/>
              </a:rPr>
              <a:t>Observe:</a:t>
            </a:r>
            <a:r>
              <a:rPr lang="en-US" sz="1200" kern="1200" dirty="0">
                <a:solidFill>
                  <a:schemeClr val="tx1"/>
                </a:solidFill>
                <a:effectLst/>
                <a:latin typeface="+mn-lt"/>
                <a:ea typeface="+mn-ea"/>
                <a:cs typeface="+mn-cs"/>
              </a:rPr>
              <a:t>  Actively observe behaviors; look for patterns</a:t>
            </a:r>
          </a:p>
          <a:p>
            <a:pPr marL="630936" lvl="0" indent="-171450">
              <a:lnSpc>
                <a:spcPct val="100000"/>
              </a:lnSpc>
              <a:spcBef>
                <a:spcPts val="0"/>
              </a:spcBef>
              <a:spcAft>
                <a:spcPts val="0"/>
              </a:spcAft>
              <a:buFont typeface="Arial" panose="020B0604020202020204" pitchFamily="34" charset="0"/>
              <a:buChar char="•"/>
            </a:pPr>
            <a:r>
              <a:rPr lang="en-US" sz="1200" b="1" kern="1200" dirty="0">
                <a:solidFill>
                  <a:schemeClr val="tx1"/>
                </a:solidFill>
                <a:effectLst/>
                <a:latin typeface="+mn-lt"/>
                <a:ea typeface="+mn-ea"/>
                <a:cs typeface="+mn-cs"/>
              </a:rPr>
              <a:t>State Observations: </a:t>
            </a:r>
            <a:r>
              <a:rPr lang="en-US" sz="1200" kern="1200" dirty="0">
                <a:solidFill>
                  <a:schemeClr val="tx1"/>
                </a:solidFill>
                <a:effectLst/>
                <a:latin typeface="+mn-lt"/>
                <a:ea typeface="+mn-ea"/>
                <a:cs typeface="+mn-cs"/>
              </a:rPr>
              <a:t> All attention to the behaviors; just the facts without interpretations or judgments</a:t>
            </a:r>
          </a:p>
          <a:p>
            <a:pPr marL="630936" lvl="0" indent="-171450">
              <a:lnSpc>
                <a:spcPct val="100000"/>
              </a:lnSpc>
              <a:spcBef>
                <a:spcPts val="0"/>
              </a:spcBef>
              <a:spcAft>
                <a:spcPts val="0"/>
              </a:spcAft>
              <a:buFont typeface="Arial" panose="020B0604020202020204" pitchFamily="34" charset="0"/>
              <a:buChar char="•"/>
            </a:pPr>
            <a:r>
              <a:rPr lang="en-US" sz="1200" b="1" kern="1200" dirty="0">
                <a:solidFill>
                  <a:schemeClr val="tx1"/>
                </a:solidFill>
                <a:effectLst/>
                <a:latin typeface="+mn-lt"/>
                <a:ea typeface="+mn-ea"/>
                <a:cs typeface="+mn-cs"/>
              </a:rPr>
              <a:t>Clarify Role:</a:t>
            </a:r>
            <a:r>
              <a:rPr lang="en-US" sz="1200" kern="1200" dirty="0">
                <a:solidFill>
                  <a:schemeClr val="tx1"/>
                </a:solidFill>
                <a:effectLst/>
                <a:latin typeface="+mn-lt"/>
                <a:ea typeface="+mn-ea"/>
                <a:cs typeface="+mn-cs"/>
              </a:rPr>
              <a:t>  State why you are concerned about the behavior. Validates why you are addressing the issue</a:t>
            </a:r>
          </a:p>
          <a:p>
            <a:pPr marL="630936" lvl="0" indent="-171450">
              <a:lnSpc>
                <a:spcPct val="100000"/>
              </a:lnSpc>
              <a:spcBef>
                <a:spcPts val="0"/>
              </a:spcBef>
              <a:spcAft>
                <a:spcPts val="0"/>
              </a:spcAft>
              <a:buFont typeface="Arial" panose="020B0604020202020204" pitchFamily="34" charset="0"/>
              <a:buChar char="•"/>
            </a:pPr>
            <a:r>
              <a:rPr lang="en-US" sz="1200" b="1" kern="1200" dirty="0">
                <a:solidFill>
                  <a:schemeClr val="tx1"/>
                </a:solidFill>
                <a:effectLst/>
                <a:latin typeface="+mn-lt"/>
                <a:ea typeface="+mn-ea"/>
                <a:cs typeface="+mn-cs"/>
              </a:rPr>
              <a:t>Ask Why:</a:t>
            </a:r>
            <a:r>
              <a:rPr lang="en-US" sz="1200" kern="1200" dirty="0">
                <a:solidFill>
                  <a:schemeClr val="tx1"/>
                </a:solidFill>
                <a:effectLst/>
                <a:latin typeface="+mn-lt"/>
                <a:ea typeface="+mn-ea"/>
                <a:cs typeface="+mn-cs"/>
              </a:rPr>
              <a:t>  Seek clarification; try to understand the other person's perception of their behaviors.</a:t>
            </a:r>
          </a:p>
          <a:p>
            <a:pPr marL="630936" lvl="0" indent="-171450">
              <a:lnSpc>
                <a:spcPct val="100000"/>
              </a:lnSpc>
              <a:spcBef>
                <a:spcPts val="0"/>
              </a:spcBef>
              <a:spcAft>
                <a:spcPts val="0"/>
              </a:spcAft>
              <a:buFont typeface="Arial" panose="020B0604020202020204" pitchFamily="34" charset="0"/>
              <a:buChar char="•"/>
            </a:pPr>
            <a:r>
              <a:rPr lang="en-US" sz="1200" b="1" kern="1200" dirty="0">
                <a:solidFill>
                  <a:schemeClr val="tx1"/>
                </a:solidFill>
                <a:effectLst/>
                <a:latin typeface="+mn-lt"/>
                <a:ea typeface="+mn-ea"/>
                <a:cs typeface="+mn-cs"/>
              </a:rPr>
              <a:t>Respond:</a:t>
            </a:r>
            <a:r>
              <a:rPr lang="en-US" sz="1200" kern="1200" dirty="0">
                <a:solidFill>
                  <a:schemeClr val="tx1"/>
                </a:solidFill>
                <a:effectLst/>
                <a:latin typeface="+mn-lt"/>
                <a:ea typeface="+mn-ea"/>
                <a:cs typeface="+mn-cs"/>
              </a:rPr>
              <a:t>  Clarify concern(s) if indicated. Discuss desired behaviors. State options in behavioral terms.</a:t>
            </a:r>
          </a:p>
          <a:p>
            <a:pPr marL="459486" lvl="0" indent="0">
              <a:lnSpc>
                <a:spcPct val="100000"/>
              </a:lnSpc>
              <a:spcBef>
                <a:spcPts val="0"/>
              </a:spcBef>
              <a:spcAft>
                <a:spcPts val="0"/>
              </a:spcAft>
              <a:buFont typeface="Arial" panose="020B0604020202020204" pitchFamily="34" charset="0"/>
              <a:buNone/>
            </a:pPr>
            <a:endParaRPr lang="en-US" sz="1200" kern="1200" dirty="0">
              <a:solidFill>
                <a:schemeClr val="tx1"/>
              </a:solidFill>
              <a:effectLst/>
              <a:latin typeface="+mn-lt"/>
              <a:ea typeface="+mn-ea"/>
              <a:cs typeface="+mn-cs"/>
            </a:endParaRPr>
          </a:p>
          <a:p>
            <a:pPr marL="228600" indent="-228600" defTabSz="931774">
              <a:lnSpc>
                <a:spcPct val="100000"/>
              </a:lnSpc>
              <a:spcBef>
                <a:spcPct val="0"/>
              </a:spcBef>
              <a:spcAft>
                <a:spcPts val="0"/>
              </a:spcAft>
              <a:buFont typeface="Arial" panose="020B0604020202020204" pitchFamily="34" charset="0"/>
              <a:buChar char="•"/>
              <a:defRPr/>
            </a:pPr>
            <a:r>
              <a:rPr lang="en-US" b="1" i="0" dirty="0">
                <a:ea typeface="Arial" charset="0"/>
                <a:cs typeface="Arial" charset="0"/>
              </a:rPr>
              <a:t>Buddy Care and Unit Assessment</a:t>
            </a:r>
            <a:r>
              <a:rPr lang="en-US" b="1" i="0" baseline="0" dirty="0">
                <a:ea typeface="Arial" charset="0"/>
                <a:cs typeface="Arial" charset="0"/>
              </a:rPr>
              <a:t> </a:t>
            </a:r>
            <a:r>
              <a:rPr lang="en-US" sz="1200" kern="1200" dirty="0">
                <a:solidFill>
                  <a:schemeClr val="tx1"/>
                </a:solidFill>
                <a:effectLst/>
                <a:latin typeface="+mn-lt"/>
                <a:ea typeface="+mn-ea"/>
                <a:cs typeface="+mn-cs"/>
              </a:rPr>
              <a:t>are Command Resilience Team (CRT) intervention tools used to assess individuals and or units during times of stress.</a:t>
            </a:r>
            <a:endParaRPr lang="en-US" b="1" i="1" dirty="0">
              <a:ea typeface="Arial" charset="0"/>
              <a:cs typeface="Arial" charset="0"/>
            </a:endParaRPr>
          </a:p>
          <a:p>
            <a:pPr marL="685800" lvl="1" indent="-228600" defTabSz="931774">
              <a:lnSpc>
                <a:spcPct val="100000"/>
              </a:lnSpc>
              <a:spcBef>
                <a:spcPct val="0"/>
              </a:spcBef>
              <a:spcAft>
                <a:spcPts val="0"/>
              </a:spcAft>
              <a:buFont typeface="Arial" panose="020B0604020202020204" pitchFamily="34" charset="0"/>
              <a:buChar char="•"/>
              <a:defRPr/>
            </a:pPr>
            <a:r>
              <a:rPr lang="en-US" b="1" dirty="0">
                <a:solidFill>
                  <a:prstClr val="black"/>
                </a:solidFill>
              </a:rPr>
              <a:t>Buddy Care</a:t>
            </a:r>
            <a:r>
              <a:rPr lang="en-US" sz="1200" kern="1200" dirty="0">
                <a:solidFill>
                  <a:schemeClr val="tx1"/>
                </a:solidFill>
                <a:effectLst/>
                <a:latin typeface="+mn-lt"/>
                <a:ea typeface="+mn-ea"/>
                <a:cs typeface="+mn-cs"/>
              </a:rPr>
              <a:t> uses peers who are trained to provide social and emotional assistance and to create a safe and trusting environment. It</a:t>
            </a:r>
            <a:r>
              <a:rPr lang="en-US" dirty="0">
                <a:solidFill>
                  <a:prstClr val="black"/>
                </a:solidFill>
              </a:rPr>
              <a:t> is observing, identifying and intervening with peers when stress symptoms become apparent. </a:t>
            </a:r>
          </a:p>
          <a:p>
            <a:pPr marL="685800" marR="0" lvl="1" indent="-228600" algn="l" defTabSz="931774"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 </a:t>
            </a:r>
            <a:r>
              <a:rPr lang="en-US" sz="1200" b="1" kern="1200" dirty="0">
                <a:solidFill>
                  <a:schemeClr val="tx1"/>
                </a:solidFill>
                <a:effectLst/>
                <a:latin typeface="+mn-lt"/>
                <a:ea typeface="+mn-ea"/>
                <a:cs typeface="+mn-cs"/>
              </a:rPr>
              <a:t>Unit Assessment </a:t>
            </a:r>
            <a:r>
              <a:rPr lang="en-US" sz="1200" kern="1200" dirty="0">
                <a:solidFill>
                  <a:schemeClr val="tx1"/>
                </a:solidFill>
                <a:effectLst/>
                <a:latin typeface="+mn-lt"/>
                <a:ea typeface="+mn-ea"/>
                <a:cs typeface="+mn-cs"/>
              </a:rPr>
              <a:t>is used as a foundation for providing actionable recommendations for leaders to a unit that has been exposed to one or more stress injuries (Wear &amp; Tear, Inner Conflict, Loss, &amp; Life Threat). </a:t>
            </a:r>
            <a:endParaRPr lang="en-US" dirty="0"/>
          </a:p>
          <a:p>
            <a:pPr marL="1143000" marR="0" lvl="2" indent="-228600" algn="l" defTabSz="931774"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dirty="0"/>
              <a:t>A</a:t>
            </a:r>
            <a:r>
              <a:rPr lang="en-US" baseline="0" dirty="0"/>
              <a:t> </a:t>
            </a:r>
            <a:r>
              <a:rPr lang="en-US" dirty="0"/>
              <a:t>leadership tool used to assess the </a:t>
            </a:r>
            <a:r>
              <a:rPr lang="en-US" b="1" dirty="0"/>
              <a:t>overall functioning of a unit. </a:t>
            </a:r>
          </a:p>
          <a:p>
            <a:pPr marL="1143000" marR="0" lvl="2" indent="-228600" algn="l" defTabSz="931774"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sz="1200" b="1" i="0" u="none" strike="noStrike" kern="1200" baseline="0" dirty="0">
              <a:solidFill>
                <a:schemeClr val="tx1"/>
              </a:solidFill>
              <a:latin typeface="+mn-lt"/>
              <a:ea typeface="+mn-ea"/>
              <a:cs typeface="+mn-cs"/>
            </a:endParaRPr>
          </a:p>
          <a:p>
            <a:pPr marL="914400" marR="0" lvl="2" indent="0" algn="l" defTabSz="931774" rtl="0" eaLnBrk="1" fontAlgn="auto" latinLnBrk="0" hangingPunct="1">
              <a:lnSpc>
                <a:spcPct val="100000"/>
              </a:lnSpc>
              <a:spcBef>
                <a:spcPct val="0"/>
              </a:spcBef>
              <a:spcAft>
                <a:spcPts val="0"/>
              </a:spcAft>
              <a:buClrTx/>
              <a:buSzTx/>
              <a:buFont typeface="Arial" panose="020B0604020202020204" pitchFamily="34" charset="0"/>
              <a:buNone/>
              <a:tabLst/>
              <a:defRPr/>
            </a:pPr>
            <a:r>
              <a:rPr lang="en-US" sz="1200" b="1" i="0" u="none" strike="noStrike" kern="1200" baseline="0" dirty="0">
                <a:solidFill>
                  <a:schemeClr val="tx1"/>
                </a:solidFill>
                <a:latin typeface="+mn-lt"/>
                <a:ea typeface="+mn-ea"/>
                <a:cs typeface="+mn-cs"/>
              </a:rPr>
              <a:t>Total Force Wellness Assessment </a:t>
            </a:r>
            <a:r>
              <a:rPr lang="en-US" sz="1200" b="0" i="0" u="none" strike="noStrike" kern="1200" baseline="0" dirty="0">
                <a:solidFill>
                  <a:schemeClr val="tx1"/>
                </a:solidFill>
                <a:latin typeface="+mn-lt"/>
                <a:ea typeface="+mn-ea"/>
                <a:cs typeface="+mn-cs"/>
              </a:rPr>
              <a:t>is a web based resource for Commands to use in conjunction with Coast Guard Operational Stress Control (CG-OSC). This tool was developed to provide a confidential real- time “snapshot’ of the stress level for command personnel. The assessment collects subjective information based on the Stress Continuum and creates a “dashboard” for command leadership. </a:t>
            </a:r>
            <a:endParaRPr lang="en-US" sz="1200" b="1" kern="1200" dirty="0">
              <a:solidFill>
                <a:schemeClr val="tx1"/>
              </a:solidFill>
              <a:latin typeface="+mn-lt"/>
              <a:ea typeface="+mn-ea"/>
              <a:cs typeface="+mn-cs"/>
            </a:endParaRPr>
          </a:p>
          <a:p>
            <a:pPr marL="685800" marR="0" lvl="1" indent="-228600" algn="l" defTabSz="931774"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685800" marR="0" lvl="1" indent="-228600" algn="l" defTabSz="931774"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0" lvl="0" indent="0">
              <a:lnSpc>
                <a:spcPct val="100000"/>
              </a:lnSpc>
              <a:spcBef>
                <a:spcPts val="0"/>
              </a:spcBef>
              <a:spcAft>
                <a:spcPts val="0"/>
              </a:spcAft>
              <a:buFont typeface="Arial" panose="020B0604020202020204" pitchFamily="34" charset="0"/>
              <a:buNone/>
            </a:pPr>
            <a:endParaRPr lang="en-US" dirty="0">
              <a:ea typeface="Arial" charset="0"/>
              <a:cs typeface="Arial" charset="0"/>
            </a:endParaRPr>
          </a:p>
          <a:p>
            <a:pPr marL="171450" lvl="0" indent="-171450">
              <a:lnSpc>
                <a:spcPct val="100000"/>
              </a:lnSpc>
              <a:spcBef>
                <a:spcPts val="0"/>
              </a:spcBef>
              <a:spcAft>
                <a:spcPts val="0"/>
              </a:spcAft>
              <a:buFont typeface="Arial" panose="020B0604020202020204" pitchFamily="34" charset="0"/>
              <a:buChar char="•"/>
            </a:pPr>
            <a:r>
              <a:rPr lang="en-US" b="1" dirty="0">
                <a:solidFill>
                  <a:prstClr val="black"/>
                </a:solidFill>
              </a:rPr>
              <a:t>Total Force Wellness:</a:t>
            </a:r>
            <a:r>
              <a:rPr lang="en-US" b="1" baseline="0" dirty="0">
                <a:solidFill>
                  <a:prstClr val="black"/>
                </a:solidFill>
              </a:rPr>
              <a:t> </a:t>
            </a:r>
            <a:r>
              <a:rPr lang="en-US" dirty="0"/>
              <a:t>is an</a:t>
            </a:r>
            <a:r>
              <a:rPr lang="en-US" baseline="0" dirty="0"/>
              <a:t> </a:t>
            </a:r>
            <a:r>
              <a:rPr lang="en-US" dirty="0"/>
              <a:t>resource for commands to use in conjunction with wellness programs such as the Caregiver Occupational Stress Control (</a:t>
            </a:r>
            <a:r>
              <a:rPr lang="en-US" dirty="0" err="1"/>
              <a:t>CgOSC</a:t>
            </a:r>
            <a:r>
              <a:rPr lang="en-US" dirty="0"/>
              <a:t>) Program. This tool was developed to provide a confidential real- time “snapshot’ of the stress level for command personnel. The Stress-o-Meter collects subjective information based on the Stress Continuum and creates a “dashboard” for command leadership. This “dashboard” illustrates the “temperature” of the command, directorate, or department to assist leaders with understanding staff stress levels.</a:t>
            </a:r>
            <a:endParaRPr lang="en-US" dirty="0">
              <a:solidFill>
                <a:prstClr val="black"/>
              </a:solidFill>
            </a:endParaRPr>
          </a:p>
        </p:txBody>
      </p:sp>
    </p:spTree>
    <p:extLst>
      <p:ext uri="{BB962C8B-B14F-4D97-AF65-F5344CB8AC3E}">
        <p14:creationId xmlns:p14="http://schemas.microsoft.com/office/powerpoint/2010/main" val="158204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25DEF8-41BF-419A-8A05-73E77752E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a:latin typeface="+mn-lt"/>
              </a:rPr>
              <a:t>Core Leader Functions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baseline="0">
              <a:latin typeface="+mn-lt"/>
            </a:endParaRPr>
          </a:p>
          <a:p>
            <a:pPr marL="171450" indent="-171450">
              <a:lnSpc>
                <a:spcPct val="100000"/>
              </a:lnSpc>
              <a:spcBef>
                <a:spcPts val="0"/>
              </a:spcBef>
              <a:spcAft>
                <a:spcPts val="0"/>
              </a:spcAft>
              <a:buFont typeface="Arial" panose="020B0604020202020204" pitchFamily="34" charset="0"/>
              <a:buChar char="•"/>
            </a:pPr>
            <a:r>
              <a:rPr lang="en-US" sz="1200"/>
              <a:t>The CG Continuum Model by itself cannot improve psychological health of CG, or families or meet the two COSC and OSC objectives of:</a:t>
            </a:r>
          </a:p>
          <a:p>
            <a:pPr marL="630936" lvl="1" indent="-171450">
              <a:lnSpc>
                <a:spcPct val="100000"/>
              </a:lnSpc>
              <a:spcBef>
                <a:spcPts val="0"/>
              </a:spcBef>
              <a:spcAft>
                <a:spcPts val="0"/>
              </a:spcAft>
              <a:buFont typeface="Arial" panose="020B0604020202020204" pitchFamily="34" charset="0"/>
              <a:buChar char="•"/>
            </a:pPr>
            <a:r>
              <a:rPr lang="en-US" sz="1200"/>
              <a:t>Preserving force readiness</a:t>
            </a:r>
          </a:p>
          <a:p>
            <a:pPr marL="630936" lvl="1" indent="-171450">
              <a:lnSpc>
                <a:spcPct val="100000"/>
              </a:lnSpc>
              <a:spcBef>
                <a:spcPts val="0"/>
              </a:spcBef>
              <a:spcAft>
                <a:spcPts val="0"/>
              </a:spcAft>
              <a:buFont typeface="Arial" panose="020B0604020202020204" pitchFamily="34" charset="0"/>
              <a:buChar char="•"/>
            </a:pPr>
            <a:r>
              <a:rPr lang="en-US" sz="1200"/>
              <a:t>Maintaining individual health and well-being</a:t>
            </a:r>
          </a:p>
          <a:p>
            <a:pPr marL="630936" lvl="1" indent="-171450">
              <a:lnSpc>
                <a:spcPct val="100000"/>
              </a:lnSpc>
              <a:spcBef>
                <a:spcPts val="0"/>
              </a:spcBef>
              <a:spcAft>
                <a:spcPts val="0"/>
              </a:spcAft>
              <a:buFont typeface="Arial" panose="020B0604020202020204" pitchFamily="34" charset="0"/>
              <a:buChar char="•"/>
            </a:pPr>
            <a:endParaRPr lang="en-US" sz="1200" b="0"/>
          </a:p>
          <a:p>
            <a:pPr marL="171450" indent="-171450">
              <a:lnSpc>
                <a:spcPct val="100000"/>
              </a:lnSpc>
              <a:spcBef>
                <a:spcPts val="0"/>
              </a:spcBef>
              <a:spcAft>
                <a:spcPts val="0"/>
              </a:spcAft>
              <a:buFont typeface="Arial" panose="020B0604020202020204" pitchFamily="34" charset="0"/>
              <a:buChar char="•"/>
            </a:pPr>
            <a:r>
              <a:rPr lang="en-US" sz="1200"/>
              <a:t>The Core</a:t>
            </a:r>
            <a:r>
              <a:rPr lang="en-US" sz="1200" baseline="0"/>
              <a:t> </a:t>
            </a:r>
            <a:r>
              <a:rPr lang="en-US" sz="1200"/>
              <a:t>Leader Functions were developed to reinforce a leader’s commitment to Sailors, families and overall command psychological health. The following are action elements for leaders to use to manage an environment conducive to dealing with</a:t>
            </a:r>
            <a:r>
              <a:rPr lang="en-US" sz="1200" baseline="0"/>
              <a:t> </a:t>
            </a:r>
            <a:r>
              <a:rPr lang="en-US" sz="1200"/>
              <a:t>operational stress and to develop resilience:</a:t>
            </a:r>
          </a:p>
          <a:p>
            <a:pPr marL="630936" lvl="1" indent="-171450">
              <a:lnSpc>
                <a:spcPct val="100000"/>
              </a:lnSpc>
              <a:spcBef>
                <a:spcPts val="0"/>
              </a:spcBef>
              <a:spcAft>
                <a:spcPts val="0"/>
              </a:spcAft>
              <a:buFont typeface="Arial" panose="020B0604020202020204" pitchFamily="34" charset="0"/>
              <a:buChar char="•"/>
            </a:pPr>
            <a:r>
              <a:rPr lang="en-US" sz="1200"/>
              <a:t>Strengthen</a:t>
            </a:r>
          </a:p>
          <a:p>
            <a:pPr marL="630936" lvl="1" indent="-171450">
              <a:lnSpc>
                <a:spcPct val="100000"/>
              </a:lnSpc>
              <a:spcBef>
                <a:spcPts val="0"/>
              </a:spcBef>
              <a:spcAft>
                <a:spcPts val="0"/>
              </a:spcAft>
              <a:buFont typeface="Arial" panose="020B0604020202020204" pitchFamily="34" charset="0"/>
              <a:buChar char="•"/>
            </a:pPr>
            <a:r>
              <a:rPr lang="en-US" sz="1200"/>
              <a:t>Mitigate</a:t>
            </a:r>
          </a:p>
          <a:p>
            <a:pPr marL="630936" lvl="1" indent="-171450">
              <a:lnSpc>
                <a:spcPct val="100000"/>
              </a:lnSpc>
              <a:spcBef>
                <a:spcPts val="0"/>
              </a:spcBef>
              <a:spcAft>
                <a:spcPts val="0"/>
              </a:spcAft>
              <a:buFont typeface="Arial" panose="020B0604020202020204" pitchFamily="34" charset="0"/>
              <a:buChar char="•"/>
            </a:pPr>
            <a:r>
              <a:rPr lang="en-US" sz="1200"/>
              <a:t>Identify</a:t>
            </a:r>
          </a:p>
          <a:p>
            <a:pPr marL="630936" lvl="1" indent="-171450">
              <a:lnSpc>
                <a:spcPct val="100000"/>
              </a:lnSpc>
              <a:spcBef>
                <a:spcPts val="0"/>
              </a:spcBef>
              <a:spcAft>
                <a:spcPts val="0"/>
              </a:spcAft>
              <a:buFont typeface="Arial" panose="020B0604020202020204" pitchFamily="34" charset="0"/>
              <a:buChar char="•"/>
            </a:pPr>
            <a:r>
              <a:rPr lang="en-US" sz="1200"/>
              <a:t>Treat</a:t>
            </a:r>
          </a:p>
          <a:p>
            <a:pPr marL="630936" lvl="1" indent="-171450">
              <a:lnSpc>
                <a:spcPct val="100000"/>
              </a:lnSpc>
              <a:spcBef>
                <a:spcPts val="0"/>
              </a:spcBef>
              <a:spcAft>
                <a:spcPts val="0"/>
              </a:spcAft>
              <a:buFont typeface="Arial" panose="020B0604020202020204" pitchFamily="34" charset="0"/>
              <a:buChar char="•"/>
            </a:pPr>
            <a:r>
              <a:rPr lang="en-US" sz="1200"/>
              <a:t>Reintegrate</a:t>
            </a:r>
          </a:p>
          <a:p>
            <a:pPr marL="630936" lvl="1" indent="-171450">
              <a:lnSpc>
                <a:spcPct val="100000"/>
              </a:lnSpc>
              <a:spcBef>
                <a:spcPts val="0"/>
              </a:spcBef>
              <a:spcAft>
                <a:spcPts val="0"/>
              </a:spcAft>
              <a:buFont typeface="Arial" panose="020B0604020202020204" pitchFamily="34" charset="0"/>
              <a:buChar char="•"/>
            </a:pPr>
            <a:endParaRPr lang="en-US" sz="1200"/>
          </a:p>
          <a:p>
            <a:pPr marL="171450" lvl="0" indent="-171450">
              <a:lnSpc>
                <a:spcPct val="100000"/>
              </a:lnSpc>
              <a:spcBef>
                <a:spcPts val="0"/>
              </a:spcBef>
              <a:spcAft>
                <a:spcPts val="0"/>
              </a:spcAft>
              <a:buFont typeface="Arial" panose="020B0604020202020204" pitchFamily="34" charset="0"/>
              <a:buChar char="•"/>
            </a:pPr>
            <a:r>
              <a:rPr lang="en-US" sz="1200"/>
              <a:t>The first two functions, strengthen and mitigate, have been served by military leadership, training, and unit cohesion since long before scientific concepts of stress management were introduced to the military. </a:t>
            </a:r>
          </a:p>
          <a:p>
            <a:pPr marL="171450" lvl="0" indent="-171450">
              <a:lnSpc>
                <a:spcPct val="100000"/>
              </a:lnSpc>
              <a:spcBef>
                <a:spcPts val="0"/>
              </a:spcBef>
              <a:spcAft>
                <a:spcPts val="0"/>
              </a:spcAft>
              <a:buFont typeface="Arial" panose="020B0604020202020204" pitchFamily="34" charset="0"/>
              <a:buChar char="•"/>
            </a:pPr>
            <a:endParaRPr lang="en-US" sz="1200"/>
          </a:p>
          <a:p>
            <a:pPr marL="171450" lvl="0" indent="-171450">
              <a:lnSpc>
                <a:spcPct val="100000"/>
              </a:lnSpc>
              <a:spcBef>
                <a:spcPts val="0"/>
              </a:spcBef>
              <a:spcAft>
                <a:spcPts val="0"/>
              </a:spcAft>
              <a:buFont typeface="Arial" panose="020B0604020202020204" pitchFamily="34" charset="0"/>
              <a:buChar char="•"/>
            </a:pPr>
            <a:r>
              <a:rPr lang="en-US" sz="1200"/>
              <a:t>The last three leader functions of COSC and OSC — identify, treat, and reintegrate — require skills and concepts that may be newer to both military leaders and their intrinsic social and spiritual support personnel. </a:t>
            </a:r>
          </a:p>
          <a:p>
            <a:pPr marL="171450" lvl="0" indent="-171450">
              <a:lnSpc>
                <a:spcPct val="100000"/>
              </a:lnSpc>
              <a:spcBef>
                <a:spcPts val="0"/>
              </a:spcBef>
              <a:spcAft>
                <a:spcPts val="0"/>
              </a:spcAft>
              <a:buFont typeface="Arial" panose="020B0604020202020204" pitchFamily="34" charset="0"/>
              <a:buChar char="•"/>
            </a:pPr>
            <a:endParaRPr lang="en-US" sz="1200"/>
          </a:p>
          <a:p>
            <a:pPr marL="171450" lvl="0" indent="-171450">
              <a:lnSpc>
                <a:spcPct val="100000"/>
              </a:lnSpc>
              <a:spcBef>
                <a:spcPts val="0"/>
              </a:spcBef>
              <a:spcAft>
                <a:spcPts val="0"/>
              </a:spcAft>
              <a:buFont typeface="Arial" panose="020B0604020202020204" pitchFamily="34" charset="0"/>
              <a:buChar char="•"/>
            </a:pPr>
            <a:r>
              <a:rPr lang="en-US" sz="1200"/>
              <a:t>COSFA is designed to provide teachable and practical tools to meet these challenges for leaders to identify, treat, and reintegrate stress injuries.</a:t>
            </a:r>
          </a:p>
        </p:txBody>
      </p:sp>
    </p:spTree>
    <p:extLst>
      <p:ext uri="{BB962C8B-B14F-4D97-AF65-F5344CB8AC3E}">
        <p14:creationId xmlns:p14="http://schemas.microsoft.com/office/powerpoint/2010/main" val="1832948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25DEF8-41BF-419A-8A05-73E77752E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a:latin typeface="+mn-lt"/>
              </a:rPr>
              <a:t>Strengthen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baseline="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Strengthen individuals, units, and families to enhance their resilience is the first core COSC and OSC function for military leaders. Individuals enter military service with a set of pre-existing strengths and vulnerabilities based on genetic makeup, prior life experiences, personality style, family supports, and a host of other factors.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Activities available to commanders to strengthen their personnel fall into three main categories: </a:t>
            </a:r>
            <a:r>
              <a:rPr lang="en-US" sz="1200" b="1" kern="1200">
                <a:solidFill>
                  <a:schemeClr val="tx1"/>
                </a:solidFill>
                <a:effectLst/>
                <a:latin typeface="+mn-lt"/>
                <a:ea typeface="+mn-ea"/>
                <a:cs typeface="+mn-cs"/>
              </a:rPr>
              <a:t>(1) training, (2) social cohesion, and (3) leadership</a:t>
            </a:r>
            <a:r>
              <a:rPr lang="en-US" sz="1200" kern="1200">
                <a:solidFill>
                  <a:schemeClr val="tx1"/>
                </a:solidFill>
                <a:effectLst/>
                <a:latin typeface="+mn-lt"/>
                <a:ea typeface="+mn-ea"/>
                <a:cs typeface="+mn-cs"/>
              </a:rPr>
              <a:t>. The influence leaders have over their subordinates is a sword that can cut both ways — leaders who, themselves, are in the Yellow, Orange, or Red Zones may become detriments to their units unless the leaders ‘own stress is recognized and effectively managed.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Evaluating resilience impact of training</a:t>
            </a:r>
            <a:r>
              <a:rPr lang="en-US" sz="1200" b="0" i="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provides a tool for leaders to evaluate planned training for its impact on the resilience of unit members. The basic principles for training to promote resilience are to:</a:t>
            </a:r>
          </a:p>
          <a:p>
            <a:pPr marL="628650" lvl="1" indent="-171450">
              <a:lnSpc>
                <a:spcPct val="100000"/>
              </a:lnSpc>
              <a:spcBef>
                <a:spcPts val="0"/>
              </a:spcBef>
              <a:spcAft>
                <a:spcPts val="0"/>
              </a:spcAft>
              <a:buFont typeface="Arial" panose="020B0604020202020204" pitchFamily="34" charset="0"/>
              <a:buChar char="•"/>
            </a:pPr>
            <a:r>
              <a:rPr lang="en-US" sz="1200" kern="1200">
                <a:solidFill>
                  <a:schemeClr val="tx1"/>
                </a:solidFill>
                <a:effectLst/>
                <a:latin typeface="+mn-lt"/>
                <a:ea typeface="+mn-ea"/>
                <a:cs typeface="+mn-cs"/>
              </a:rPr>
              <a:t>Make training as realistic as possible so that unit members will have few surprises during deployment. Intense surprise can be the worst enemy of psychological health.</a:t>
            </a:r>
          </a:p>
          <a:p>
            <a:pPr marL="628650" lvl="1" indent="-171450">
              <a:lnSpc>
                <a:spcPct val="100000"/>
              </a:lnSpc>
              <a:spcBef>
                <a:spcPts val="0"/>
              </a:spcBef>
              <a:spcAft>
                <a:spcPts val="0"/>
              </a:spcAft>
              <a:buFont typeface="Arial" panose="020B0604020202020204" pitchFamily="34" charset="0"/>
              <a:buChar char="•"/>
            </a:pPr>
            <a:r>
              <a:rPr lang="en-US" sz="1200" kern="1200">
                <a:solidFill>
                  <a:schemeClr val="tx1"/>
                </a:solidFill>
                <a:effectLst/>
                <a:latin typeface="+mn-lt"/>
                <a:ea typeface="+mn-ea"/>
                <a:cs typeface="+mn-cs"/>
              </a:rPr>
              <a:t>Make training tough enough to push unit members to develop new skills without making it so tough they fail to master training challenges or to experience stress injuries on the training range.</a:t>
            </a:r>
          </a:p>
          <a:p>
            <a:pPr marL="628650" lvl="1" indent="-171450">
              <a:lnSpc>
                <a:spcPct val="100000"/>
              </a:lnSpc>
              <a:spcBef>
                <a:spcPts val="0"/>
              </a:spcBef>
              <a:spcAft>
                <a:spcPts val="0"/>
              </a:spcAft>
              <a:buFont typeface="Arial" panose="020B0604020202020204" pitchFamily="34" charset="0"/>
              <a:buChar char="•"/>
            </a:pPr>
            <a:r>
              <a:rPr lang="en-US" sz="1200" kern="1200">
                <a:solidFill>
                  <a:schemeClr val="tx1"/>
                </a:solidFill>
                <a:effectLst/>
                <a:latin typeface="+mn-lt"/>
                <a:ea typeface="+mn-ea"/>
                <a:cs typeface="+mn-cs"/>
              </a:rPr>
              <a:t>Promote communication, inclusion and trust both horizontally (peer to peer) and vertically (leader to subordinate) through shared hardships and programmed success.</a:t>
            </a:r>
          </a:p>
          <a:p>
            <a:pPr marL="628650" lvl="1" indent="-171450">
              <a:lnSpc>
                <a:spcPct val="100000"/>
              </a:lnSpc>
              <a:spcBef>
                <a:spcPts val="0"/>
              </a:spcBef>
              <a:spcAft>
                <a:spcPts val="0"/>
              </a:spcAft>
              <a:buFont typeface="Arial" panose="020B0604020202020204" pitchFamily="34" charset="0"/>
              <a:buChar char="•"/>
            </a:pPr>
            <a:endParaRPr lang="en-US" sz="1200" kern="1200">
              <a:solidFill>
                <a:schemeClr val="tx1"/>
              </a:solidFill>
              <a:effectLst/>
              <a:latin typeface="+mn-lt"/>
              <a:ea typeface="+mn-ea"/>
              <a:cs typeface="+mn-cs"/>
            </a:endParaRPr>
          </a:p>
          <a:p>
            <a:pPr marL="171450" lvl="0" indent="-171450">
              <a:lnSpc>
                <a:spcPct val="100000"/>
              </a:lnSpc>
              <a:spcBef>
                <a:spcPts val="0"/>
              </a:spcBef>
              <a:spcAft>
                <a:spcPts val="0"/>
              </a:spcAft>
              <a:buFont typeface="Arial" panose="020B0604020202020204" pitchFamily="34" charset="0"/>
              <a:buChar char="•"/>
            </a:pPr>
            <a:r>
              <a:rPr lang="en-US" sz="1200" kern="1200">
                <a:solidFill>
                  <a:schemeClr val="tx1"/>
                </a:solidFill>
                <a:effectLst/>
                <a:latin typeface="+mn-lt"/>
                <a:ea typeface="+mn-ea"/>
                <a:cs typeface="+mn-cs"/>
              </a:rPr>
              <a:t>Social cohesion holds a group of people together, making them work together and achieve more as a unit than they would individually. Social cohesion is created in all social groups in much the same way, whether that group is a ground combat fire team, the crew of a ship, health care professionals taking care of acutely injured Marines and Sailors in a surgical hospital, or a family in the United States. Cohesion in a unit or group develops gradually through the interaction of the following factors:</a:t>
            </a:r>
          </a:p>
          <a:p>
            <a:pPr marL="628650" lvl="1" indent="-171450">
              <a:lnSpc>
                <a:spcPct val="100000"/>
              </a:lnSpc>
              <a:spcBef>
                <a:spcPts val="0"/>
              </a:spcBef>
              <a:spcAft>
                <a:spcPts val="0"/>
              </a:spcAft>
              <a:buFont typeface="Arial" panose="020B0604020202020204" pitchFamily="34" charset="0"/>
              <a:buChar char="•"/>
            </a:pPr>
            <a:r>
              <a:rPr lang="en-US" sz="1200" kern="1200">
                <a:solidFill>
                  <a:schemeClr val="tx1"/>
                </a:solidFill>
                <a:effectLst/>
                <a:latin typeface="+mn-lt"/>
                <a:ea typeface="+mn-ea"/>
                <a:cs typeface="+mn-cs"/>
              </a:rPr>
              <a:t>Familiarity</a:t>
            </a:r>
          </a:p>
          <a:p>
            <a:pPr marL="628650" lvl="1" indent="-171450">
              <a:lnSpc>
                <a:spcPct val="100000"/>
              </a:lnSpc>
              <a:spcBef>
                <a:spcPts val="0"/>
              </a:spcBef>
              <a:spcAft>
                <a:spcPts val="0"/>
              </a:spcAft>
              <a:buFont typeface="Arial" panose="020B0604020202020204" pitchFamily="34" charset="0"/>
              <a:buChar char="•"/>
            </a:pPr>
            <a:r>
              <a:rPr lang="en-US" sz="1200" kern="1200">
                <a:solidFill>
                  <a:schemeClr val="tx1"/>
                </a:solidFill>
                <a:effectLst/>
                <a:latin typeface="+mn-lt"/>
                <a:ea typeface="+mn-ea"/>
                <a:cs typeface="+mn-cs"/>
              </a:rPr>
              <a:t>Communication</a:t>
            </a:r>
          </a:p>
          <a:p>
            <a:pPr marL="628650" lvl="1" indent="-171450">
              <a:lnSpc>
                <a:spcPct val="100000"/>
              </a:lnSpc>
              <a:spcBef>
                <a:spcPts val="0"/>
              </a:spcBef>
              <a:spcAft>
                <a:spcPts val="0"/>
              </a:spcAft>
              <a:buFont typeface="Arial" panose="020B0604020202020204" pitchFamily="34" charset="0"/>
              <a:buChar char="•"/>
            </a:pPr>
            <a:r>
              <a:rPr lang="en-US" sz="1200" kern="1200">
                <a:solidFill>
                  <a:schemeClr val="tx1"/>
                </a:solidFill>
                <a:effectLst/>
                <a:latin typeface="+mn-lt"/>
                <a:ea typeface="+mn-ea"/>
                <a:cs typeface="+mn-cs"/>
              </a:rPr>
              <a:t>Trust</a:t>
            </a:r>
          </a:p>
          <a:p>
            <a:pPr marL="628650" lvl="1" indent="-171450">
              <a:lnSpc>
                <a:spcPct val="100000"/>
              </a:lnSpc>
              <a:spcBef>
                <a:spcPts val="0"/>
              </a:spcBef>
              <a:spcAft>
                <a:spcPts val="0"/>
              </a:spcAft>
              <a:buFont typeface="Arial" panose="020B0604020202020204" pitchFamily="34" charset="0"/>
              <a:buChar char="•"/>
            </a:pPr>
            <a:r>
              <a:rPr lang="en-US" sz="1200" kern="1200">
                <a:solidFill>
                  <a:schemeClr val="tx1"/>
                </a:solidFill>
                <a:effectLst/>
                <a:latin typeface="+mn-lt"/>
                <a:ea typeface="+mn-ea"/>
                <a:cs typeface="+mn-cs"/>
              </a:rPr>
              <a:t>Respect</a:t>
            </a:r>
          </a:p>
          <a:p>
            <a:pPr marL="628650" lvl="1" indent="-171450">
              <a:lnSpc>
                <a:spcPct val="100000"/>
              </a:lnSpc>
              <a:spcBef>
                <a:spcPts val="0"/>
              </a:spcBef>
              <a:spcAft>
                <a:spcPts val="0"/>
              </a:spcAft>
              <a:buFont typeface="Arial" panose="020B0604020202020204" pitchFamily="34" charset="0"/>
              <a:buChar char="•"/>
            </a:pPr>
            <a:r>
              <a:rPr lang="en-US" sz="1200" kern="1200">
                <a:solidFill>
                  <a:schemeClr val="tx1"/>
                </a:solidFill>
                <a:effectLst/>
                <a:latin typeface="+mn-lt"/>
                <a:ea typeface="+mn-ea"/>
                <a:cs typeface="+mn-cs"/>
              </a:rPr>
              <a:t>Loyalty</a:t>
            </a:r>
          </a:p>
          <a:p>
            <a:pPr marL="628650" lvl="1" indent="-171450">
              <a:lnSpc>
                <a:spcPct val="100000"/>
              </a:lnSpc>
              <a:spcBef>
                <a:spcPts val="0"/>
              </a:spcBef>
              <a:spcAft>
                <a:spcPts val="0"/>
              </a:spcAft>
              <a:buFont typeface="Arial" panose="020B0604020202020204" pitchFamily="34" charset="0"/>
              <a:buChar char="•"/>
            </a:pPr>
            <a:r>
              <a:rPr lang="en-US" sz="1200" kern="1200">
                <a:solidFill>
                  <a:schemeClr val="tx1"/>
                </a:solidFill>
                <a:effectLst/>
                <a:latin typeface="+mn-lt"/>
                <a:ea typeface="+mn-ea"/>
                <a:cs typeface="+mn-cs"/>
              </a:rPr>
              <a:t>Love</a:t>
            </a:r>
          </a:p>
          <a:p>
            <a:pPr marL="628650" lvl="1" indent="-171450">
              <a:lnSpc>
                <a:spcPct val="100000"/>
              </a:lnSpc>
              <a:spcBef>
                <a:spcPts val="0"/>
              </a:spcBef>
              <a:spcAft>
                <a:spcPts val="0"/>
              </a:spcAft>
              <a:buFont typeface="Arial" panose="020B0604020202020204" pitchFamily="34" charset="0"/>
              <a:buChar char="•"/>
            </a:pPr>
            <a:endParaRPr lang="en-US"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Great military leaders know how to develop cohesion in their units. They know how to forge attachment, trust, loyalty, and love even in a group of strangers brought together for the first time to become a team. They know how to balance shared hardship with shared recreation and insurmountable challenges with unbelievable successes.</a:t>
            </a:r>
          </a:p>
        </p:txBody>
      </p:sp>
    </p:spTree>
    <p:extLst>
      <p:ext uri="{BB962C8B-B14F-4D97-AF65-F5344CB8AC3E}">
        <p14:creationId xmlns:p14="http://schemas.microsoft.com/office/powerpoint/2010/main" val="1869694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25DEF8-41BF-419A-8A05-73E77752E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200" b="1" u="sng" baseline="0">
                <a:latin typeface="+mn-lt"/>
              </a:rPr>
              <a:t>Mitigate</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200" b="1" u="sng" baseline="0">
              <a:latin typeface="+mn-lt"/>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Since </a:t>
            </a:r>
            <a:r>
              <a:rPr lang="en-US" sz="1200" b="1" kern="1200">
                <a:solidFill>
                  <a:schemeClr val="tx1"/>
                </a:solidFill>
                <a:effectLst/>
                <a:latin typeface="+mn-lt"/>
                <a:ea typeface="+mn-ea"/>
                <a:cs typeface="+mn-cs"/>
              </a:rPr>
              <a:t>no service member is immune to stress</a:t>
            </a:r>
            <a:r>
              <a:rPr lang="en-US" sz="1200" kern="1200">
                <a:solidFill>
                  <a:schemeClr val="tx1"/>
                </a:solidFill>
                <a:effectLst/>
                <a:latin typeface="+mn-lt"/>
                <a:ea typeface="+mn-ea"/>
                <a:cs typeface="+mn-cs"/>
              </a:rPr>
              <a:t>, no matter how strong and well prepared, the prevention of stress injuries and illnesses requires continuous monitoring and alleviation of the stressors to which individuals and units are exposed.</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Optimal mitigation of stress </a:t>
            </a:r>
            <a:r>
              <a:rPr lang="en-US" sz="1200" b="1" kern="1200">
                <a:solidFill>
                  <a:schemeClr val="tx1"/>
                </a:solidFill>
                <a:effectLst/>
                <a:latin typeface="+mn-lt"/>
                <a:ea typeface="+mn-ea"/>
                <a:cs typeface="+mn-cs"/>
              </a:rPr>
              <a:t>requires the balancing of competing priorities</a:t>
            </a:r>
            <a:r>
              <a:rPr lang="en-US" sz="1200" kern="1200">
                <a:solidFill>
                  <a:schemeClr val="tx1"/>
                </a:solidFill>
                <a:effectLst/>
                <a:latin typeface="+mn-lt"/>
                <a:ea typeface="+mn-ea"/>
                <a:cs typeface="+mn-cs"/>
              </a:rPr>
              <a:t>. On one side is the need to intentionally subject service members to stress in order to train and toughen them, and to accomplish assigned missions while deployed. On the other side are the imperatives to reduce or eliminate stressors that are not essential to training or mission accomplishment, and to ensure adequate sleep, rest, and restoration to allow recovery from stress between periods of challenge.</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Resilience, courage, and fortitude can be likened to leaky buckets that are constantly being drained by stress. To keep them from running dry, these buckets must be frequently refilled through sleep, rest, recreation, and spiritual renewal.</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Continuing this metaphor, the leader function of mitigation is crucial to preventing more holes from being punched in these leaky buckets than are absolutely necessary.</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Mitigation is a preventive activity, aimed at keeping unit members in the Green Ready Zone in the face of operational challenges, and to return them to the green zone after yellow zone reactions.</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a:latin typeface="+mn-lt"/>
                <a:cs typeface="Arial" pitchFamily="34" charset="0"/>
              </a:rPr>
              <a:t>Conduct After-Action Review (AAR)/debriefs in small groups .</a:t>
            </a:r>
            <a:r>
              <a:rPr lang="en-US" sz="1200" b="0" i="0" u="none" strike="noStrike" kern="1200" baseline="0">
                <a:solidFill>
                  <a:schemeClr val="tx1"/>
                </a:solidFill>
                <a:latin typeface="+mn-lt"/>
                <a:ea typeface="+mn-ea"/>
                <a:cs typeface="+mn-cs"/>
              </a:rPr>
              <a:t>The AARs should be conducted in small groups led by their unit leaders with no outsiders present and with open and honest communication encouraged. These reviews can be helpful after any operational or training event in which there were casualties, accidents, or mistakes. The leader’s resilience-related goal in conducting an AAR following a life-threatening or challenging event is to anticipate and restore lost confidence in self, peers, leaders, equipment, and mission in order to increase feelings of safety and security in the unit. If mistakes were made, unit members need to know that the unit learned from its mistakes so they won’t be repeated.</a:t>
            </a:r>
            <a:endParaRPr lang="en-US" sz="1200" kern="1200">
              <a:solidFill>
                <a:schemeClr val="tx1"/>
              </a:solidFill>
              <a:effectLst/>
              <a:latin typeface="+mn-lt"/>
              <a:ea typeface="+mn-ea"/>
              <a:cs typeface="+mn-cs"/>
            </a:endParaRPr>
          </a:p>
        </p:txBody>
      </p:sp>
    </p:spTree>
    <p:extLst>
      <p:ext uri="{BB962C8B-B14F-4D97-AF65-F5344CB8AC3E}">
        <p14:creationId xmlns:p14="http://schemas.microsoft.com/office/powerpoint/2010/main" val="3041547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25DEF8-41BF-419A-8A05-73E77752E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a:latin typeface="+mn-lt"/>
              </a:rPr>
              <a:t>Identify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baseline="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Since even the best preventive efforts cannot eliminate all stress reactions and injuries that might impact occupational functioning or health, effective COSC or OSC requires continuous monitoring of stressors and stress outcomes. Operational leaders must know the individuals in their units, including their specific strengths and weaknesses and the nature of the challenges they face both in the unit and in their home lives.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Every unit leader must know which stress zone each unit member is in at every moment, day to day,</a:t>
            </a:r>
            <a:r>
              <a:rPr lang="en-US" sz="1200" kern="1200" baseline="0">
                <a:solidFill>
                  <a:schemeClr val="tx1"/>
                </a:solidFill>
                <a:effectLst/>
                <a:latin typeface="+mn-lt"/>
                <a:ea typeface="+mn-ea"/>
                <a:cs typeface="+mn-cs"/>
              </a:rPr>
              <a:t> and i</a:t>
            </a:r>
            <a:r>
              <a:rPr lang="en-US" sz="1200">
                <a:latin typeface="+mn-lt"/>
                <a:cs typeface="Arial" pitchFamily="34" charset="0"/>
              </a:rPr>
              <a:t>f functioning and performance have been degraded.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a:latin typeface="+mn-lt"/>
              <a:cs typeface="Arial"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Service members cannot be depended upon to recognize their own stress reactions, injuries, and illnesses, particularly while deployed to operational settings</a:t>
            </a:r>
            <a:r>
              <a:rPr lang="en-US" sz="1200" b="1" kern="1200">
                <a:solidFill>
                  <a:schemeClr val="tx1"/>
                </a:solidFill>
                <a:effectLst/>
                <a:latin typeface="+mn-lt"/>
                <a:ea typeface="+mn-ea"/>
                <a:cs typeface="+mn-cs"/>
              </a:rPr>
              <a:t>. (Stress Continuum Model)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Leaders need to trust your gut instinct when you think a service member has a stress injury. Timely interventions</a:t>
            </a:r>
            <a:r>
              <a:rPr lang="en-US" sz="1200" kern="1200" baseline="0">
                <a:solidFill>
                  <a:schemeClr val="tx1"/>
                </a:solidFill>
                <a:effectLst/>
                <a:latin typeface="+mn-lt"/>
                <a:ea typeface="+mn-ea"/>
                <a:cs typeface="+mn-cs"/>
              </a:rPr>
              <a:t> may prevent small problems from becoming big ones. </a:t>
            </a:r>
            <a:r>
              <a:rPr lang="en-US" sz="1200" kern="1200">
                <a:solidFill>
                  <a:schemeClr val="tx1"/>
                </a:solidFill>
                <a:effectLst/>
                <a:latin typeface="+mn-lt"/>
                <a:ea typeface="+mn-ea"/>
                <a:cs typeface="+mn-cs"/>
              </a:rPr>
              <a:t>Use the </a:t>
            </a:r>
            <a:r>
              <a:rPr lang="en-US" sz="1200" b="1" kern="1200">
                <a:solidFill>
                  <a:schemeClr val="tx1"/>
                </a:solidFill>
                <a:effectLst/>
                <a:latin typeface="+mn-lt"/>
                <a:ea typeface="+mn-ea"/>
                <a:cs typeface="+mn-cs"/>
              </a:rPr>
              <a:t>O-S-C-A-R</a:t>
            </a:r>
            <a:r>
              <a:rPr lang="en-US" sz="1200" kern="1200">
                <a:solidFill>
                  <a:schemeClr val="tx1"/>
                </a:solidFill>
                <a:effectLst/>
                <a:latin typeface="+mn-lt"/>
                <a:ea typeface="+mn-ea"/>
                <a:cs typeface="+mn-cs"/>
              </a:rPr>
              <a:t> approach to address your concerns:</a:t>
            </a:r>
          </a:p>
          <a:p>
            <a:pPr marL="630936" lvl="1">
              <a:lnSpc>
                <a:spcPct val="100000"/>
              </a:lnSpc>
              <a:spcBef>
                <a:spcPts val="0"/>
              </a:spcBef>
              <a:spcAft>
                <a:spcPts val="0"/>
              </a:spcAft>
            </a:pPr>
            <a:r>
              <a:rPr lang="en-US" sz="1200" b="1" kern="1200">
                <a:solidFill>
                  <a:schemeClr val="tx1"/>
                </a:solidFill>
                <a:effectLst/>
                <a:latin typeface="+mn-lt"/>
                <a:ea typeface="+mn-ea"/>
                <a:cs typeface="+mn-cs"/>
              </a:rPr>
              <a:t>O</a:t>
            </a:r>
            <a:r>
              <a:rPr lang="en-US" sz="1200" kern="1200">
                <a:solidFill>
                  <a:schemeClr val="tx1"/>
                </a:solidFill>
                <a:effectLst/>
                <a:latin typeface="+mn-lt"/>
                <a:ea typeface="+mn-ea"/>
                <a:cs typeface="+mn-cs"/>
              </a:rPr>
              <a:t>bserve the behavior.</a:t>
            </a:r>
          </a:p>
          <a:p>
            <a:pPr marL="630936" lvl="1">
              <a:lnSpc>
                <a:spcPct val="100000"/>
              </a:lnSpc>
              <a:spcBef>
                <a:spcPts val="0"/>
              </a:spcBef>
              <a:spcAft>
                <a:spcPts val="0"/>
              </a:spcAft>
            </a:pPr>
            <a:r>
              <a:rPr lang="en-US" sz="1200" b="1" kern="1200">
                <a:solidFill>
                  <a:schemeClr val="tx1"/>
                </a:solidFill>
                <a:effectLst/>
                <a:latin typeface="+mn-lt"/>
                <a:ea typeface="+mn-ea"/>
                <a:cs typeface="+mn-cs"/>
              </a:rPr>
              <a:t>S</a:t>
            </a:r>
            <a:r>
              <a:rPr lang="en-US" sz="1200" kern="1200">
                <a:solidFill>
                  <a:schemeClr val="tx1"/>
                </a:solidFill>
                <a:effectLst/>
                <a:latin typeface="+mn-lt"/>
                <a:ea typeface="+mn-ea"/>
                <a:cs typeface="+mn-cs"/>
              </a:rPr>
              <a:t>tate your observation clearly</a:t>
            </a:r>
          </a:p>
          <a:p>
            <a:pPr marL="630936" lvl="1">
              <a:lnSpc>
                <a:spcPct val="100000"/>
              </a:lnSpc>
              <a:spcBef>
                <a:spcPts val="0"/>
              </a:spcBef>
              <a:spcAft>
                <a:spcPts val="0"/>
              </a:spcAft>
            </a:pPr>
            <a:r>
              <a:rPr lang="en-US" sz="1200" b="1" kern="1200">
                <a:solidFill>
                  <a:schemeClr val="tx1"/>
                </a:solidFill>
                <a:effectLst/>
                <a:latin typeface="+mn-lt"/>
                <a:ea typeface="+mn-ea"/>
                <a:cs typeface="+mn-cs"/>
              </a:rPr>
              <a:t>C</a:t>
            </a:r>
            <a:r>
              <a:rPr lang="en-US" sz="1200" kern="1200">
                <a:solidFill>
                  <a:schemeClr val="tx1"/>
                </a:solidFill>
                <a:effectLst/>
                <a:latin typeface="+mn-lt"/>
                <a:ea typeface="+mn-ea"/>
                <a:cs typeface="+mn-cs"/>
              </a:rPr>
              <a:t>larify your role and why you are concerned. </a:t>
            </a:r>
          </a:p>
          <a:p>
            <a:pPr marL="630936" lvl="1">
              <a:lnSpc>
                <a:spcPct val="100000"/>
              </a:lnSpc>
              <a:spcBef>
                <a:spcPts val="0"/>
              </a:spcBef>
              <a:spcAft>
                <a:spcPts val="0"/>
              </a:spcAft>
            </a:pPr>
            <a:r>
              <a:rPr lang="en-US" sz="1200" b="1" kern="1200">
                <a:solidFill>
                  <a:schemeClr val="tx1"/>
                </a:solidFill>
                <a:effectLst/>
                <a:latin typeface="+mn-lt"/>
                <a:ea typeface="+mn-ea"/>
                <a:cs typeface="+mn-cs"/>
              </a:rPr>
              <a:t>A</a:t>
            </a:r>
            <a:r>
              <a:rPr lang="en-US" sz="1200" kern="1200">
                <a:solidFill>
                  <a:schemeClr val="tx1"/>
                </a:solidFill>
                <a:effectLst/>
                <a:latin typeface="+mn-lt"/>
                <a:ea typeface="+mn-ea"/>
                <a:cs typeface="+mn-cs"/>
              </a:rPr>
              <a:t>sk for clarification to understand their point of view.</a:t>
            </a:r>
          </a:p>
          <a:p>
            <a:pPr marL="630936" lvl="1">
              <a:lnSpc>
                <a:spcPct val="100000"/>
              </a:lnSpc>
              <a:spcBef>
                <a:spcPts val="0"/>
              </a:spcBef>
              <a:spcAft>
                <a:spcPts val="0"/>
              </a:spcAft>
            </a:pPr>
            <a:r>
              <a:rPr lang="en-US" sz="1200" b="1" kern="1200">
                <a:solidFill>
                  <a:schemeClr val="tx1"/>
                </a:solidFill>
                <a:effectLst/>
                <a:latin typeface="+mn-lt"/>
                <a:ea typeface="+mn-ea"/>
                <a:cs typeface="+mn-cs"/>
              </a:rPr>
              <a:t>R</a:t>
            </a:r>
            <a:r>
              <a:rPr lang="en-US" sz="1200" kern="1200">
                <a:solidFill>
                  <a:schemeClr val="tx1"/>
                </a:solidFill>
                <a:effectLst/>
                <a:latin typeface="+mn-lt"/>
                <a:ea typeface="+mn-ea"/>
                <a:cs typeface="+mn-cs"/>
              </a:rPr>
              <a:t>espond to individual to clarify concerns, discuss appropriate behaviors and state possible options in behavioral terms. </a:t>
            </a:r>
          </a:p>
          <a:p>
            <a:pPr marL="630936" lvl="1">
              <a:lnSpc>
                <a:spcPct val="100000"/>
              </a:lnSpc>
              <a:spcBef>
                <a:spcPts val="0"/>
              </a:spcBef>
              <a:spcAft>
                <a:spcPts val="0"/>
              </a:spcAft>
            </a:pPr>
            <a:endParaRPr lang="en-US" sz="1200" kern="1200">
              <a:solidFill>
                <a:schemeClr val="tx1"/>
              </a:solidFill>
              <a:effectLst/>
              <a:latin typeface="+mn-lt"/>
              <a:ea typeface="+mn-ea"/>
              <a:cs typeface="+mn-cs"/>
            </a:endParaRPr>
          </a:p>
        </p:txBody>
      </p:sp>
    </p:spTree>
    <p:extLst>
      <p:ext uri="{BB962C8B-B14F-4D97-AF65-F5344CB8AC3E}">
        <p14:creationId xmlns:p14="http://schemas.microsoft.com/office/powerpoint/2010/main" val="619228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25DEF8-41BF-419A-8A05-73E77752E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a:latin typeface="+mn-lt"/>
              </a:rPr>
              <a:t>Treat (Intervene &amp; Engage)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baseline="0">
              <a:latin typeface="+mn-lt"/>
            </a:endParaRPr>
          </a:p>
          <a:p>
            <a:pPr marL="171450" lvl="0" indent="-171450">
              <a:lnSpc>
                <a:spcPct val="100000"/>
              </a:lnSpc>
              <a:spcBef>
                <a:spcPts val="0"/>
              </a:spcBef>
              <a:spcAft>
                <a:spcPts val="0"/>
              </a:spcAft>
              <a:buFont typeface="Arial" panose="020B0604020202020204" pitchFamily="34" charset="0"/>
              <a:buChar char="•"/>
            </a:pPr>
            <a:r>
              <a:rPr lang="en-US" sz="1200" kern="1200">
                <a:solidFill>
                  <a:schemeClr val="tx1"/>
                </a:solidFill>
                <a:effectLst/>
                <a:latin typeface="+mn-lt"/>
                <a:ea typeface="+mn-ea"/>
                <a:cs typeface="+mn-cs"/>
              </a:rPr>
              <a:t>Available tools for the treatment of stress injuries and illnesses exist along a broad spectrum, including:</a:t>
            </a:r>
          </a:p>
          <a:p>
            <a:pPr marL="628650" lvl="1" indent="-171450">
              <a:lnSpc>
                <a:spcPct val="100000"/>
              </a:lnSpc>
              <a:spcBef>
                <a:spcPts val="0"/>
              </a:spcBef>
              <a:spcAft>
                <a:spcPts val="0"/>
              </a:spcAft>
              <a:buFont typeface="Arial" panose="020B0604020202020204" pitchFamily="34" charset="0"/>
              <a:buChar char="•"/>
            </a:pPr>
            <a:r>
              <a:rPr lang="en-US" sz="1200" kern="1200">
                <a:solidFill>
                  <a:schemeClr val="tx1"/>
                </a:solidFill>
                <a:effectLst/>
                <a:latin typeface="+mn-lt"/>
                <a:ea typeface="+mn-ea"/>
                <a:cs typeface="+mn-cs"/>
              </a:rPr>
              <a:t>Self-care (</a:t>
            </a:r>
            <a:r>
              <a:rPr lang="en-US" sz="1200" b="1" kern="1200">
                <a:solidFill>
                  <a:schemeClr val="tx1"/>
                </a:solidFill>
                <a:effectLst/>
                <a:latin typeface="+mn-lt"/>
                <a:ea typeface="+mn-ea"/>
                <a:cs typeface="+mn-cs"/>
              </a:rPr>
              <a:t>resilience</a:t>
            </a:r>
            <a:r>
              <a:rPr lang="en-US" sz="1200" b="1" kern="1200" baseline="0">
                <a:solidFill>
                  <a:schemeClr val="tx1"/>
                </a:solidFill>
                <a:effectLst/>
                <a:latin typeface="+mn-lt"/>
                <a:ea typeface="+mn-ea"/>
                <a:cs typeface="+mn-cs"/>
              </a:rPr>
              <a:t> building</a:t>
            </a:r>
            <a:r>
              <a:rPr lang="en-US" sz="1200" kern="1200" baseline="0">
                <a:solidFill>
                  <a:schemeClr val="tx1"/>
                </a:solidFill>
                <a:effectLst/>
                <a:latin typeface="+mn-lt"/>
                <a:ea typeface="+mn-ea"/>
                <a:cs typeface="+mn-cs"/>
              </a:rPr>
              <a:t>)</a:t>
            </a:r>
            <a:endParaRPr lang="en-US" sz="1200" kern="1200">
              <a:solidFill>
                <a:schemeClr val="tx1"/>
              </a:solidFill>
              <a:effectLst/>
              <a:latin typeface="+mn-lt"/>
              <a:ea typeface="+mn-ea"/>
              <a:cs typeface="+mn-cs"/>
            </a:endParaRPr>
          </a:p>
          <a:p>
            <a:pPr marL="628650" lvl="1" indent="-171450">
              <a:lnSpc>
                <a:spcPct val="100000"/>
              </a:lnSpc>
              <a:spcBef>
                <a:spcPts val="0"/>
              </a:spcBef>
              <a:spcAft>
                <a:spcPts val="0"/>
              </a:spcAft>
              <a:buFont typeface="Arial" panose="020B0604020202020204" pitchFamily="34" charset="0"/>
              <a:buChar char="•"/>
            </a:pPr>
            <a:r>
              <a:rPr lang="en-US" sz="1200" kern="1200">
                <a:solidFill>
                  <a:schemeClr val="tx1"/>
                </a:solidFill>
                <a:effectLst/>
                <a:latin typeface="+mn-lt"/>
                <a:ea typeface="+mn-ea"/>
                <a:cs typeface="+mn-cs"/>
              </a:rPr>
              <a:t>Buddy Care </a:t>
            </a:r>
            <a:r>
              <a:rPr lang="en-US" sz="1200" b="1" kern="1200">
                <a:solidFill>
                  <a:schemeClr val="tx1"/>
                </a:solidFill>
                <a:effectLst/>
                <a:latin typeface="+mn-lt"/>
                <a:ea typeface="+mn-ea"/>
                <a:cs typeface="+mn-cs"/>
              </a:rPr>
              <a:t>(peers, CRT mission)</a:t>
            </a:r>
            <a:endParaRPr lang="en-US" sz="1200" kern="1200">
              <a:solidFill>
                <a:schemeClr val="tx1"/>
              </a:solidFill>
              <a:effectLst/>
              <a:latin typeface="+mn-lt"/>
              <a:ea typeface="+mn-ea"/>
              <a:cs typeface="+mn-cs"/>
            </a:endParaRPr>
          </a:p>
          <a:p>
            <a:pPr marL="628650" lvl="1" indent="-171450">
              <a:lnSpc>
                <a:spcPct val="100000"/>
              </a:lnSpc>
              <a:spcBef>
                <a:spcPts val="0"/>
              </a:spcBef>
              <a:spcAft>
                <a:spcPts val="0"/>
              </a:spcAft>
              <a:buFont typeface="Arial" panose="020B0604020202020204" pitchFamily="34" charset="0"/>
              <a:buChar char="•"/>
            </a:pPr>
            <a:r>
              <a:rPr lang="en-US" sz="1200" kern="1200">
                <a:solidFill>
                  <a:schemeClr val="tx1"/>
                </a:solidFill>
                <a:effectLst/>
                <a:latin typeface="+mn-lt"/>
                <a:ea typeface="+mn-ea"/>
                <a:cs typeface="+mn-cs"/>
              </a:rPr>
              <a:t>Chain of Command (COC)</a:t>
            </a:r>
          </a:p>
          <a:p>
            <a:pPr marL="628650" lvl="1" indent="-171450">
              <a:lnSpc>
                <a:spcPct val="100000"/>
              </a:lnSpc>
              <a:spcBef>
                <a:spcPts val="0"/>
              </a:spcBef>
              <a:spcAft>
                <a:spcPts val="0"/>
              </a:spcAft>
              <a:buFont typeface="Arial" panose="020B0604020202020204" pitchFamily="34" charset="0"/>
              <a:buChar char="•"/>
            </a:pPr>
            <a:r>
              <a:rPr lang="en-US" sz="1200" kern="1200">
                <a:solidFill>
                  <a:schemeClr val="tx1"/>
                </a:solidFill>
                <a:effectLst/>
                <a:latin typeface="+mn-lt"/>
                <a:ea typeface="+mn-ea"/>
                <a:cs typeface="+mn-cs"/>
              </a:rPr>
              <a:t>Chaplain</a:t>
            </a:r>
          </a:p>
          <a:p>
            <a:pPr marL="628650" lvl="1" indent="-171450">
              <a:lnSpc>
                <a:spcPct val="100000"/>
              </a:lnSpc>
              <a:spcBef>
                <a:spcPts val="0"/>
              </a:spcBef>
              <a:spcAft>
                <a:spcPts val="0"/>
              </a:spcAft>
              <a:buFont typeface="Arial" panose="020B0604020202020204" pitchFamily="34" charset="0"/>
              <a:buChar char="•"/>
            </a:pPr>
            <a:r>
              <a:rPr lang="en-US" sz="1200" kern="1200">
                <a:solidFill>
                  <a:schemeClr val="tx1"/>
                </a:solidFill>
                <a:effectLst/>
                <a:latin typeface="+mn-lt"/>
                <a:ea typeface="+mn-ea"/>
                <a:cs typeface="+mn-cs"/>
              </a:rPr>
              <a:t>Medical</a:t>
            </a:r>
          </a:p>
          <a:p>
            <a:pPr marL="628650" lvl="1" indent="-171450">
              <a:lnSpc>
                <a:spcPct val="100000"/>
              </a:lnSpc>
              <a:spcBef>
                <a:spcPts val="0"/>
              </a:spcBef>
              <a:spcAft>
                <a:spcPts val="0"/>
              </a:spcAft>
              <a:buFont typeface="Arial" panose="020B0604020202020204" pitchFamily="34" charset="0"/>
              <a:buChar char="•"/>
            </a:pPr>
            <a:endParaRPr lang="en-US"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Regardless of what level or type of treatment is available and indicated for any given service member, the overall responsibility for ensuring that appropriate and timely care is delivered rests with unit leaders and their commanders. To increase the likelihood that needed care will be accepted by the individuals who need it, leaders must also attack stigma in their units and organizations, in all its forms.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Stigma can be an insurmountable barrier to admitting to someone else stress problems that have been recognized; therefore, the best and most reliable method of ensuring that everyone who needs help gets it is for small unit leaders to continually watch out for their subordinates, and for peers to watch out for each other.</a:t>
            </a:r>
          </a:p>
        </p:txBody>
      </p:sp>
    </p:spTree>
    <p:extLst>
      <p:ext uri="{BB962C8B-B14F-4D97-AF65-F5344CB8AC3E}">
        <p14:creationId xmlns:p14="http://schemas.microsoft.com/office/powerpoint/2010/main" val="291345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3357D94-C0FB-4147-9D31-5D42F610651E}"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BBDB98-CCD2-4873-B178-6EAA483B7D23}" type="slidenum">
              <a:rPr lang="en-US" smtClean="0"/>
              <a:t>‹#›</a:t>
            </a:fld>
            <a:endParaRPr lang="en-US"/>
          </a:p>
        </p:txBody>
      </p:sp>
    </p:spTree>
    <p:extLst>
      <p:ext uri="{BB962C8B-B14F-4D97-AF65-F5344CB8AC3E}">
        <p14:creationId xmlns:p14="http://schemas.microsoft.com/office/powerpoint/2010/main" val="2318168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357D94-C0FB-4147-9D31-5D42F610651E}"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BBDB98-CCD2-4873-B178-6EAA483B7D23}" type="slidenum">
              <a:rPr lang="en-US" smtClean="0"/>
              <a:t>‹#›</a:t>
            </a:fld>
            <a:endParaRPr lang="en-US"/>
          </a:p>
        </p:txBody>
      </p:sp>
    </p:spTree>
    <p:extLst>
      <p:ext uri="{BB962C8B-B14F-4D97-AF65-F5344CB8AC3E}">
        <p14:creationId xmlns:p14="http://schemas.microsoft.com/office/powerpoint/2010/main" val="860806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357D94-C0FB-4147-9D31-5D42F610651E}"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BBDB98-CCD2-4873-B178-6EAA483B7D23}" type="slidenum">
              <a:rPr lang="en-US" smtClean="0"/>
              <a:t>‹#›</a:t>
            </a:fld>
            <a:endParaRPr lang="en-US"/>
          </a:p>
        </p:txBody>
      </p:sp>
    </p:spTree>
    <p:extLst>
      <p:ext uri="{BB962C8B-B14F-4D97-AF65-F5344CB8AC3E}">
        <p14:creationId xmlns:p14="http://schemas.microsoft.com/office/powerpoint/2010/main" val="2617614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8C03DE-66D3-4A40-B6E8-F32F029B5E44}"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1448274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8C03DE-66D3-4A40-B6E8-F32F029B5E44}"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3820405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98C03DE-66D3-4A40-B6E8-F32F029B5E44}"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903752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8C03DE-66D3-4A40-B6E8-F32F029B5E44}" type="datetimeFigureOut">
              <a:rPr lang="en-US" smtClean="0"/>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1977201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8C03DE-66D3-4A40-B6E8-F32F029B5E44}" type="datetimeFigureOut">
              <a:rPr lang="en-US" smtClean="0"/>
              <a:t>6/28/2023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131826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8C03DE-66D3-4A40-B6E8-F32F029B5E44}" type="datetimeFigureOut">
              <a:rPr lang="en-US" smtClean="0"/>
              <a:t>6/28/2023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2621378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8C03DE-66D3-4A40-B6E8-F32F029B5E44}" type="datetimeFigureOut">
              <a:rPr lang="en-US" smtClean="0"/>
              <a:t>6/28/2023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1935591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8C03DE-66D3-4A40-B6E8-F32F029B5E44}" type="datetimeFigureOut">
              <a:rPr lang="en-US" smtClean="0"/>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2998999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357D94-C0FB-4147-9D31-5D42F610651E}"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BBDB98-CCD2-4873-B178-6EAA483B7D23}" type="slidenum">
              <a:rPr lang="en-US" smtClean="0"/>
              <a:t>‹#›</a:t>
            </a:fld>
            <a:endParaRPr lang="en-US"/>
          </a:p>
        </p:txBody>
      </p:sp>
    </p:spTree>
    <p:extLst>
      <p:ext uri="{BB962C8B-B14F-4D97-AF65-F5344CB8AC3E}">
        <p14:creationId xmlns:p14="http://schemas.microsoft.com/office/powerpoint/2010/main" val="2925313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8C03DE-66D3-4A40-B6E8-F32F029B5E44}" type="datetimeFigureOut">
              <a:rPr lang="en-US" smtClean="0"/>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28518060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8C03DE-66D3-4A40-B6E8-F32F029B5E44}"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3272060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8C03DE-66D3-4A40-B6E8-F32F029B5E44}"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2508749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357D94-C0FB-4147-9D31-5D42F610651E}"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BBDB98-CCD2-4873-B178-6EAA483B7D23}" type="slidenum">
              <a:rPr lang="en-US" smtClean="0"/>
              <a:t>‹#›</a:t>
            </a:fld>
            <a:endParaRPr lang="en-US"/>
          </a:p>
        </p:txBody>
      </p:sp>
    </p:spTree>
    <p:extLst>
      <p:ext uri="{BB962C8B-B14F-4D97-AF65-F5344CB8AC3E}">
        <p14:creationId xmlns:p14="http://schemas.microsoft.com/office/powerpoint/2010/main" val="2739723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357D94-C0FB-4147-9D31-5D42F610651E}" type="datetimeFigureOut">
              <a:rPr lang="en-US" smtClean="0"/>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BBDB98-CCD2-4873-B178-6EAA483B7D23}" type="slidenum">
              <a:rPr lang="en-US" smtClean="0"/>
              <a:t>‹#›</a:t>
            </a:fld>
            <a:endParaRPr lang="en-US"/>
          </a:p>
        </p:txBody>
      </p:sp>
    </p:spTree>
    <p:extLst>
      <p:ext uri="{BB962C8B-B14F-4D97-AF65-F5344CB8AC3E}">
        <p14:creationId xmlns:p14="http://schemas.microsoft.com/office/powerpoint/2010/main" val="2113817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357D94-C0FB-4147-9D31-5D42F610651E}" type="datetimeFigureOut">
              <a:rPr lang="en-US" smtClean="0"/>
              <a:t>6/28/2023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BBDB98-CCD2-4873-B178-6EAA483B7D23}" type="slidenum">
              <a:rPr lang="en-US" smtClean="0"/>
              <a:t>‹#›</a:t>
            </a:fld>
            <a:endParaRPr lang="en-US"/>
          </a:p>
        </p:txBody>
      </p:sp>
    </p:spTree>
    <p:extLst>
      <p:ext uri="{BB962C8B-B14F-4D97-AF65-F5344CB8AC3E}">
        <p14:creationId xmlns:p14="http://schemas.microsoft.com/office/powerpoint/2010/main" val="6006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357D94-C0FB-4147-9D31-5D42F610651E}" type="datetimeFigureOut">
              <a:rPr lang="en-US" smtClean="0"/>
              <a:t>6/28/2023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BBDB98-CCD2-4873-B178-6EAA483B7D23}" type="slidenum">
              <a:rPr lang="en-US" smtClean="0"/>
              <a:t>‹#›</a:t>
            </a:fld>
            <a:endParaRPr lang="en-US"/>
          </a:p>
        </p:txBody>
      </p:sp>
    </p:spTree>
    <p:extLst>
      <p:ext uri="{BB962C8B-B14F-4D97-AF65-F5344CB8AC3E}">
        <p14:creationId xmlns:p14="http://schemas.microsoft.com/office/powerpoint/2010/main" val="2378092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357D94-C0FB-4147-9D31-5D42F610651E}" type="datetimeFigureOut">
              <a:rPr lang="en-US" smtClean="0"/>
              <a:t>6/28/2023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BBDB98-CCD2-4873-B178-6EAA483B7D23}" type="slidenum">
              <a:rPr lang="en-US" smtClean="0"/>
              <a:t>‹#›</a:t>
            </a:fld>
            <a:endParaRPr lang="en-US"/>
          </a:p>
        </p:txBody>
      </p:sp>
    </p:spTree>
    <p:extLst>
      <p:ext uri="{BB962C8B-B14F-4D97-AF65-F5344CB8AC3E}">
        <p14:creationId xmlns:p14="http://schemas.microsoft.com/office/powerpoint/2010/main" val="3222762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357D94-C0FB-4147-9D31-5D42F610651E}" type="datetimeFigureOut">
              <a:rPr lang="en-US" smtClean="0"/>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BBDB98-CCD2-4873-B178-6EAA483B7D23}" type="slidenum">
              <a:rPr lang="en-US" smtClean="0"/>
              <a:t>‹#›</a:t>
            </a:fld>
            <a:endParaRPr lang="en-US"/>
          </a:p>
        </p:txBody>
      </p:sp>
    </p:spTree>
    <p:extLst>
      <p:ext uri="{BB962C8B-B14F-4D97-AF65-F5344CB8AC3E}">
        <p14:creationId xmlns:p14="http://schemas.microsoft.com/office/powerpoint/2010/main" val="2456545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357D94-C0FB-4147-9D31-5D42F610651E}" type="datetimeFigureOut">
              <a:rPr lang="en-US" smtClean="0"/>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BBDB98-CCD2-4873-B178-6EAA483B7D23}" type="slidenum">
              <a:rPr lang="en-US" smtClean="0"/>
              <a:t>‹#›</a:t>
            </a:fld>
            <a:endParaRPr lang="en-US"/>
          </a:p>
        </p:txBody>
      </p:sp>
    </p:spTree>
    <p:extLst>
      <p:ext uri="{BB962C8B-B14F-4D97-AF65-F5344CB8AC3E}">
        <p14:creationId xmlns:p14="http://schemas.microsoft.com/office/powerpoint/2010/main" val="1956234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357D94-C0FB-4147-9D31-5D42F610651E}" type="datetimeFigureOut">
              <a:rPr lang="en-US" smtClean="0"/>
              <a:t>6/28/2023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BBDB98-CCD2-4873-B178-6EAA483B7D23}" type="slidenum">
              <a:rPr lang="en-US" smtClean="0"/>
              <a:t>‹#›</a:t>
            </a:fld>
            <a:endParaRPr lang="en-US"/>
          </a:p>
        </p:txBody>
      </p:sp>
    </p:spTree>
    <p:extLst>
      <p:ext uri="{BB962C8B-B14F-4D97-AF65-F5344CB8AC3E}">
        <p14:creationId xmlns:p14="http://schemas.microsoft.com/office/powerpoint/2010/main" val="136239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8C03DE-66D3-4A40-B6E8-F32F029B5E44}" type="datetimeFigureOut">
              <a:rPr lang="en-US" smtClean="0"/>
              <a:t>6/28/2023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70AD58-BC20-423D-9EE0-CEB8D451534F}" type="slidenum">
              <a:rPr lang="en-US" smtClean="0"/>
              <a:t>‹#›</a:t>
            </a:fld>
            <a:endParaRPr lang="en-US"/>
          </a:p>
        </p:txBody>
      </p:sp>
    </p:spTree>
    <p:extLst>
      <p:ext uri="{BB962C8B-B14F-4D97-AF65-F5344CB8AC3E}">
        <p14:creationId xmlns:p14="http://schemas.microsoft.com/office/powerpoint/2010/main" val="467822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png"/><Relationship Id="rId5" Type="http://schemas.openxmlformats.org/officeDocument/2006/relationships/image" Target="../media/image8.png"/><Relationship Id="rId10" Type="http://schemas.openxmlformats.org/officeDocument/2006/relationships/image" Target="../media/image5.png"/><Relationship Id="rId4" Type="http://schemas.openxmlformats.org/officeDocument/2006/relationships/image" Target="../media/image7.jpe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2.jpe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733800"/>
            <a:ext cx="7772400" cy="2049780"/>
          </a:xfrm>
        </p:spPr>
        <p:txBody>
          <a:bodyPr anchor="ctr">
            <a:normAutofit fontScale="90000"/>
          </a:bodyPr>
          <a:lstStyle/>
          <a:p>
            <a:br>
              <a:rPr lang="en-US" sz="5400" b="1">
                <a:latin typeface="Times New Roman" panose="02020603050405020304" pitchFamily="18" charset="0"/>
                <a:cs typeface="Times New Roman" panose="02020603050405020304" pitchFamily="18" charset="0"/>
              </a:rPr>
            </a:br>
            <a:r>
              <a:rPr lang="en-US" sz="5400" b="1">
                <a:latin typeface="Times New Roman" panose="02020603050405020304" pitchFamily="18" charset="0"/>
                <a:cs typeface="Times New Roman" panose="02020603050405020304" pitchFamily="18" charset="0"/>
              </a:rPr>
              <a:t>Core Leader Functions</a:t>
            </a:r>
            <a:br>
              <a:rPr lang="en-US" sz="5400" b="1">
                <a:latin typeface="Times New Roman" panose="02020603050405020304" pitchFamily="18" charset="0"/>
                <a:cs typeface="Times New Roman" panose="02020603050405020304" pitchFamily="18" charset="0"/>
              </a:rPr>
            </a:br>
            <a:endParaRPr lang="en-US" sz="5400" b="1">
              <a:latin typeface="Times New Roman" panose="02020603050405020304" pitchFamily="18" charset="0"/>
              <a:cs typeface="Times New Roman" panose="02020603050405020304" pitchFamily="18" charset="0"/>
            </a:endParaRPr>
          </a:p>
        </p:txBody>
      </p:sp>
      <p:grpSp>
        <p:nvGrpSpPr>
          <p:cNvPr id="4" name="Group 3"/>
          <p:cNvGrpSpPr/>
          <p:nvPr/>
        </p:nvGrpSpPr>
        <p:grpSpPr>
          <a:xfrm>
            <a:off x="0" y="-24063"/>
            <a:ext cx="9144000" cy="4042611"/>
            <a:chOff x="0" y="0"/>
            <a:chExt cx="9144000" cy="4042611"/>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8102" b="12227"/>
            <a:stretch/>
          </p:blipFill>
          <p:spPr>
            <a:xfrm>
              <a:off x="0" y="0"/>
              <a:ext cx="9144000" cy="4042611"/>
            </a:xfrm>
            <a:prstGeom prst="rect">
              <a:avLst/>
            </a:prstGeom>
          </p:spPr>
        </p:pic>
        <p:sp>
          <p:nvSpPr>
            <p:cNvPr id="7" name="Rectangle 6"/>
            <p:cNvSpPr/>
            <p:nvPr/>
          </p:nvSpPr>
          <p:spPr>
            <a:xfrm>
              <a:off x="488281" y="3784"/>
              <a:ext cx="395037" cy="4038827"/>
            </a:xfrm>
            <a:prstGeom prst="rect">
              <a:avLst/>
            </a:prstGeom>
            <a:solidFill>
              <a:srgbClr val="296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276725" y="1362441"/>
              <a:ext cx="818147" cy="800590"/>
              <a:chOff x="-914400" y="1752600"/>
              <a:chExt cx="816935" cy="816935"/>
            </a:xfrm>
          </p:grpSpPr>
          <p:sp>
            <p:nvSpPr>
              <p:cNvPr id="9" name="Oval 8"/>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0" name="Picture 9"/>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spTree>
    <p:extLst>
      <p:ext uri="{BB962C8B-B14F-4D97-AF65-F5344CB8AC3E}">
        <p14:creationId xmlns:p14="http://schemas.microsoft.com/office/powerpoint/2010/main" val="3852558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379332"/>
            <a:ext cx="8267700" cy="602829"/>
          </a:xfrm>
        </p:spPr>
        <p:txBody>
          <a:bodyPr lIns="0" tIns="0" rIns="0" bIns="0" anchor="b" anchorCtr="0"/>
          <a:lstStyle/>
          <a:p>
            <a:pPr algn="l" eaLnBrk="1" hangingPunct="1"/>
            <a:r>
              <a:rPr lang="en-US" sz="3600" b="1">
                <a:latin typeface="Times New Roman" pitchFamily="18" charset="0"/>
                <a:cs typeface="Times New Roman" pitchFamily="18" charset="0"/>
              </a:rPr>
              <a:t>Reintegrate</a:t>
            </a:r>
          </a:p>
        </p:txBody>
      </p:sp>
      <p:sp>
        <p:nvSpPr>
          <p:cNvPr id="7171" name="Rectangle 3"/>
          <p:cNvSpPr>
            <a:spLocks noGrp="1" noChangeArrowheads="1"/>
          </p:cNvSpPr>
          <p:nvPr>
            <p:ph type="body" sz="half" idx="4294967295"/>
          </p:nvPr>
        </p:nvSpPr>
        <p:spPr>
          <a:xfrm>
            <a:off x="552368" y="2247900"/>
            <a:ext cx="6077031" cy="3695700"/>
          </a:xfrm>
        </p:spPr>
        <p:txBody>
          <a:bodyPr vert="horz" lIns="91440" tIns="45720" rIns="91440" bIns="45720" rtlCol="0" anchor="t">
            <a:noAutofit/>
          </a:bodyPr>
          <a:lstStyle/>
          <a:p>
            <a:pPr>
              <a:lnSpc>
                <a:spcPct val="100000"/>
              </a:lnSpc>
              <a:spcBef>
                <a:spcPts val="0"/>
              </a:spcBef>
            </a:pPr>
            <a:r>
              <a:rPr lang="en-US" sz="1800" b="1">
                <a:latin typeface="Arial"/>
                <a:cs typeface="Arial"/>
              </a:rPr>
              <a:t>Reintegrate</a:t>
            </a:r>
            <a:r>
              <a:rPr lang="en-US" sz="1800">
                <a:latin typeface="Arial"/>
                <a:cs typeface="Arial"/>
              </a:rPr>
              <a:t> </a:t>
            </a:r>
            <a:r>
              <a:rPr lang="en-US" sz="1800" err="1">
                <a:latin typeface="Arial"/>
                <a:cs typeface="Arial"/>
              </a:rPr>
              <a:t>Coasties</a:t>
            </a:r>
            <a:r>
              <a:rPr lang="en-US" sz="1800">
                <a:latin typeface="Arial"/>
                <a:cs typeface="Arial"/>
              </a:rPr>
              <a:t> who have been injured by stress and either have recovered or are in the process of recovering</a:t>
            </a:r>
          </a:p>
          <a:p>
            <a:pPr>
              <a:lnSpc>
                <a:spcPct val="100000"/>
              </a:lnSpc>
              <a:spcBef>
                <a:spcPts val="0"/>
              </a:spcBef>
            </a:pPr>
            <a:endParaRPr lang="en-US" sz="1600">
              <a:latin typeface="Arial" pitchFamily="34" charset="0"/>
              <a:cs typeface="Arial" pitchFamily="34" charset="0"/>
            </a:endParaRPr>
          </a:p>
          <a:p>
            <a:pPr>
              <a:lnSpc>
                <a:spcPct val="100000"/>
              </a:lnSpc>
              <a:spcBef>
                <a:spcPts val="0"/>
              </a:spcBef>
            </a:pPr>
            <a:r>
              <a:rPr lang="en-US" sz="1800">
                <a:latin typeface="Arial" pitchFamily="34" charset="0"/>
                <a:cs typeface="Arial" pitchFamily="34" charset="0"/>
              </a:rPr>
              <a:t>Goals:</a:t>
            </a:r>
          </a:p>
          <a:p>
            <a:pPr lvl="1">
              <a:lnSpc>
                <a:spcPct val="100000"/>
              </a:lnSpc>
              <a:spcBef>
                <a:spcPts val="0"/>
              </a:spcBef>
            </a:pPr>
            <a:r>
              <a:rPr lang="en-US" sz="1600">
                <a:latin typeface="Arial" pitchFamily="34" charset="0"/>
                <a:cs typeface="Arial" pitchFamily="34" charset="0"/>
              </a:rPr>
              <a:t>Ensure psychological readiness</a:t>
            </a:r>
          </a:p>
          <a:p>
            <a:pPr lvl="1">
              <a:lnSpc>
                <a:spcPct val="100000"/>
              </a:lnSpc>
              <a:spcBef>
                <a:spcPts val="0"/>
              </a:spcBef>
            </a:pPr>
            <a:r>
              <a:rPr lang="en-US" sz="1600">
                <a:latin typeface="Arial" pitchFamily="34" charset="0"/>
                <a:cs typeface="Arial" pitchFamily="34" charset="0"/>
              </a:rPr>
              <a:t>Prevent unnecessary loss of personnel</a:t>
            </a:r>
          </a:p>
          <a:p>
            <a:pPr lvl="1">
              <a:lnSpc>
                <a:spcPct val="100000"/>
              </a:lnSpc>
              <a:spcBef>
                <a:spcPts val="0"/>
              </a:spcBef>
            </a:pPr>
            <a:r>
              <a:rPr lang="en-US" sz="1600">
                <a:latin typeface="Arial" pitchFamily="34" charset="0"/>
                <a:cs typeface="Arial" pitchFamily="34" charset="0"/>
              </a:rPr>
              <a:t>Restore a sense of honor to the wounded</a:t>
            </a:r>
          </a:p>
          <a:p>
            <a:pPr lvl="1">
              <a:lnSpc>
                <a:spcPct val="100000"/>
              </a:lnSpc>
              <a:spcBef>
                <a:spcPts val="0"/>
              </a:spcBef>
            </a:pPr>
            <a:r>
              <a:rPr lang="en-US" sz="1600">
                <a:latin typeface="Arial" pitchFamily="34" charset="0"/>
                <a:cs typeface="Arial" pitchFamily="34" charset="0"/>
              </a:rPr>
              <a:t>Reduce stigma associated with treatment</a:t>
            </a:r>
          </a:p>
          <a:p>
            <a:pPr lvl="1">
              <a:lnSpc>
                <a:spcPct val="100000"/>
              </a:lnSpc>
              <a:spcBef>
                <a:spcPts val="0"/>
              </a:spcBef>
            </a:pPr>
            <a:endParaRPr lang="en-US" sz="1600">
              <a:latin typeface="Arial" pitchFamily="34" charset="0"/>
              <a:cs typeface="Arial" pitchFamily="34" charset="0"/>
            </a:endParaRPr>
          </a:p>
          <a:p>
            <a:pPr>
              <a:lnSpc>
                <a:spcPct val="100000"/>
              </a:lnSpc>
              <a:spcBef>
                <a:spcPts val="0"/>
              </a:spcBef>
            </a:pPr>
            <a:r>
              <a:rPr lang="en-US" sz="1800">
                <a:latin typeface="Arial" pitchFamily="34" charset="0"/>
                <a:cs typeface="Arial" pitchFamily="34" charset="0"/>
              </a:rPr>
              <a:t>Strategies:</a:t>
            </a:r>
          </a:p>
          <a:p>
            <a:pPr lvl="1">
              <a:lnSpc>
                <a:spcPct val="100000"/>
              </a:lnSpc>
              <a:spcBef>
                <a:spcPts val="0"/>
              </a:spcBef>
            </a:pPr>
            <a:r>
              <a:rPr lang="en-US" sz="1600">
                <a:latin typeface="Arial"/>
                <a:cs typeface="Arial"/>
              </a:rPr>
              <a:t>Keep with unit if at all possible </a:t>
            </a:r>
            <a:endParaRPr lang="en-US" sz="1600">
              <a:latin typeface="Arial" pitchFamily="34" charset="0"/>
              <a:cs typeface="Arial" pitchFamily="34" charset="0"/>
            </a:endParaRPr>
          </a:p>
          <a:p>
            <a:pPr lvl="1">
              <a:lnSpc>
                <a:spcPct val="100000"/>
              </a:lnSpc>
              <a:spcBef>
                <a:spcPts val="0"/>
              </a:spcBef>
            </a:pPr>
            <a:r>
              <a:rPr lang="en-US" sz="1600">
                <a:latin typeface="Arial" pitchFamily="34" charset="0"/>
                <a:cs typeface="Arial" pitchFamily="34" charset="0"/>
              </a:rPr>
              <a:t>Expect return to full duty </a:t>
            </a:r>
          </a:p>
          <a:p>
            <a:pPr lvl="1">
              <a:lnSpc>
                <a:spcPct val="100000"/>
              </a:lnSpc>
              <a:spcBef>
                <a:spcPts val="0"/>
              </a:spcBef>
            </a:pPr>
            <a:r>
              <a:rPr lang="en-US" sz="1600">
                <a:latin typeface="Arial" pitchFamily="34" charset="0"/>
                <a:cs typeface="Arial" pitchFamily="34" charset="0"/>
              </a:rPr>
              <a:t>Continually address stigma</a:t>
            </a:r>
          </a:p>
          <a:p>
            <a:pPr lvl="1">
              <a:lnSpc>
                <a:spcPct val="100000"/>
              </a:lnSpc>
              <a:spcBef>
                <a:spcPts val="0"/>
              </a:spcBef>
            </a:pPr>
            <a:r>
              <a:rPr lang="en-US" sz="1600">
                <a:latin typeface="Arial" pitchFamily="34" charset="0"/>
                <a:cs typeface="Arial" pitchFamily="34" charset="0"/>
              </a:rPr>
              <a:t>Don't allow retribution or harassment </a:t>
            </a:r>
          </a:p>
          <a:p>
            <a:pPr lvl="1">
              <a:lnSpc>
                <a:spcPct val="100000"/>
              </a:lnSpc>
              <a:spcBef>
                <a:spcPts val="0"/>
              </a:spcBef>
            </a:pPr>
            <a:r>
              <a:rPr lang="en-US" sz="1600">
                <a:latin typeface="Arial" pitchFamily="34" charset="0"/>
                <a:cs typeface="Arial" pitchFamily="34" charset="0"/>
              </a:rPr>
              <a:t>Communicate with treating professionals (both ways)</a:t>
            </a:r>
          </a:p>
        </p:txBody>
      </p:sp>
      <p:pic>
        <p:nvPicPr>
          <p:cNvPr id="4" name="Picture 3"/>
          <p:cNvPicPr>
            <a:picLocks noChangeAspect="1"/>
          </p:cNvPicPr>
          <p:nvPr/>
        </p:nvPicPr>
        <p:blipFill rotWithShape="1">
          <a:blip r:embed="rId3"/>
          <a:srcRect l="2437"/>
          <a:stretch/>
        </p:blipFill>
        <p:spPr>
          <a:xfrm>
            <a:off x="6629400" y="1371601"/>
            <a:ext cx="2400300" cy="2414588"/>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6" name="Group 5"/>
          <p:cNvGrpSpPr/>
          <p:nvPr/>
        </p:nvGrpSpPr>
        <p:grpSpPr>
          <a:xfrm>
            <a:off x="0" y="-23052"/>
            <a:ext cx="9144000" cy="1191237"/>
            <a:chOff x="-9633285" y="1601170"/>
            <a:chExt cx="9144000" cy="1191237"/>
          </a:xfrm>
        </p:grpSpPr>
        <p:sp>
          <p:nvSpPr>
            <p:cNvPr id="7" name="Title 1"/>
            <p:cNvSpPr txBox="1">
              <a:spLocks/>
            </p:cNvSpPr>
            <p:nvPr/>
          </p:nvSpPr>
          <p:spPr>
            <a:xfrm>
              <a:off x="-9633285" y="1601170"/>
              <a:ext cx="9144000" cy="1191237"/>
            </a:xfrm>
            <a:prstGeom prst="rect">
              <a:avLst/>
            </a:prstGeom>
            <a:solidFill>
              <a:srgbClr val="1F497D">
                <a:lumMod val="40000"/>
                <a:lumOff val="60000"/>
              </a:srgbClr>
            </a:solid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a:ln>
                    <a:noFill/>
                  </a:ln>
                  <a:solidFill>
                    <a:prstClr val="black"/>
                  </a:solidFill>
                  <a:effectLst/>
                  <a:uLnTx/>
                  <a:uFillTx/>
                  <a:latin typeface="Bahnschrift SemiLight Condensed" panose="020B0502040204020203" pitchFamily="34" charset="0"/>
                </a:rPr>
                <a:t>                       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a:ln>
                    <a:noFill/>
                  </a:ln>
                  <a:solidFill>
                    <a:prstClr val="black"/>
                  </a:solidFill>
                  <a:effectLst/>
                  <a:uLnTx/>
                  <a:uFillTx/>
                  <a:latin typeface="Bahnschrift SemiLight Condensed" panose="020B0502040204020203" pitchFamily="34" charset="0"/>
                </a:rPr>
                <a:t>                    Stress Control (CG -0SC )</a:t>
              </a:r>
            </a:p>
          </p:txBody>
        </p:sp>
        <p:grpSp>
          <p:nvGrpSpPr>
            <p:cNvPr id="9" name="Group 8"/>
            <p:cNvGrpSpPr/>
            <p:nvPr/>
          </p:nvGrpSpPr>
          <p:grpSpPr>
            <a:xfrm>
              <a:off x="-7813493" y="1786199"/>
              <a:ext cx="896528" cy="915114"/>
              <a:chOff x="-914400" y="1752600"/>
              <a:chExt cx="816935" cy="816935"/>
            </a:xfrm>
          </p:grpSpPr>
          <p:sp>
            <p:nvSpPr>
              <p:cNvPr id="14" name="Oval 13"/>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a:blip r:embed="rId5">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0" name="Group 9"/>
            <p:cNvGrpSpPr/>
            <p:nvPr/>
          </p:nvGrpSpPr>
          <p:grpSpPr>
            <a:xfrm>
              <a:off x="-8699263" y="1786199"/>
              <a:ext cx="883997" cy="877900"/>
              <a:chOff x="9134475" y="914400"/>
              <a:chExt cx="883997" cy="877900"/>
            </a:xfrm>
          </p:grpSpPr>
          <p:sp>
            <p:nvSpPr>
              <p:cNvPr id="12" name="Oval 11"/>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6">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
        <p:nvSpPr>
          <p:cNvPr id="2" name="Flowchart: Connector 1">
            <a:extLst>
              <a:ext uri="{FF2B5EF4-FFF2-40B4-BE49-F238E27FC236}">
                <a16:creationId xmlns:a16="http://schemas.microsoft.com/office/drawing/2014/main" id="{B6D2FE4E-C0D2-5374-100A-6C68BE07D814}"/>
              </a:ext>
            </a:extLst>
          </p:cNvPr>
          <p:cNvSpPr/>
          <p:nvPr/>
        </p:nvSpPr>
        <p:spPr>
          <a:xfrm>
            <a:off x="7374194" y="2148672"/>
            <a:ext cx="766916" cy="74201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Logo&#10;&#10;Description automatically generated">
            <a:extLst>
              <a:ext uri="{FF2B5EF4-FFF2-40B4-BE49-F238E27FC236}">
                <a16:creationId xmlns:a16="http://schemas.microsoft.com/office/drawing/2014/main" id="{459B446F-3EAC-0DA1-E3AB-D7A29D1F131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253404" y="2097143"/>
            <a:ext cx="935719" cy="842877"/>
          </a:xfrm>
          <a:prstGeom prst="rect">
            <a:avLst/>
          </a:prstGeom>
        </p:spPr>
      </p:pic>
    </p:spTree>
    <p:extLst>
      <p:ext uri="{BB962C8B-B14F-4D97-AF65-F5344CB8AC3E}">
        <p14:creationId xmlns:p14="http://schemas.microsoft.com/office/powerpoint/2010/main" val="1945484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379332"/>
            <a:ext cx="8267700" cy="602829"/>
          </a:xfrm>
        </p:spPr>
        <p:txBody>
          <a:bodyPr lIns="0" tIns="0" rIns="0" bIns="0" anchor="b" anchorCtr="0"/>
          <a:lstStyle/>
          <a:p>
            <a:pPr algn="l" eaLnBrk="1" hangingPunct="1"/>
            <a:r>
              <a:rPr lang="en-US" sz="3600" b="1">
                <a:latin typeface="Times New Roman" pitchFamily="18" charset="0"/>
                <a:cs typeface="Times New Roman" pitchFamily="18" charset="0"/>
              </a:rPr>
              <a:t>Learning Objectives   </a:t>
            </a:r>
          </a:p>
        </p:txBody>
      </p:sp>
      <p:sp>
        <p:nvSpPr>
          <p:cNvPr id="7171" name="Rectangle 3"/>
          <p:cNvSpPr>
            <a:spLocks noGrp="1" noChangeArrowheads="1"/>
          </p:cNvSpPr>
          <p:nvPr>
            <p:ph type="body" sz="half" idx="4294967295"/>
          </p:nvPr>
        </p:nvSpPr>
        <p:spPr>
          <a:xfrm>
            <a:off x="509836" y="2237267"/>
            <a:ext cx="8220157" cy="3647440"/>
          </a:xfrm>
        </p:spPr>
        <p:txBody>
          <a:bodyPr>
            <a:normAutofit/>
          </a:bodyPr>
          <a:lstStyle/>
          <a:p>
            <a:pPr>
              <a:lnSpc>
                <a:spcPct val="100000"/>
              </a:lnSpc>
              <a:spcBef>
                <a:spcPts val="0"/>
              </a:spcBef>
            </a:pPr>
            <a:r>
              <a:rPr lang="en-US" sz="1800" b="1">
                <a:latin typeface="Arial" pitchFamily="34" charset="0"/>
                <a:cs typeface="Arial" pitchFamily="34" charset="0"/>
              </a:rPr>
              <a:t>IDENTIFY </a:t>
            </a:r>
            <a:r>
              <a:rPr lang="en-US" sz="1800">
                <a:latin typeface="Arial" pitchFamily="34" charset="0"/>
                <a:cs typeface="Arial" pitchFamily="34" charset="0"/>
              </a:rPr>
              <a:t>leadership responsibilities</a:t>
            </a:r>
          </a:p>
          <a:p>
            <a:pPr marL="0" indent="0">
              <a:lnSpc>
                <a:spcPct val="100000"/>
              </a:lnSpc>
              <a:spcBef>
                <a:spcPts val="0"/>
              </a:spcBef>
              <a:buNone/>
            </a:pPr>
            <a:endParaRPr lang="en-US" sz="1800">
              <a:latin typeface="Arial" pitchFamily="34" charset="0"/>
              <a:cs typeface="Arial" pitchFamily="34" charset="0"/>
            </a:endParaRPr>
          </a:p>
          <a:p>
            <a:pPr>
              <a:lnSpc>
                <a:spcPct val="100000"/>
              </a:lnSpc>
              <a:spcBef>
                <a:spcPts val="0"/>
              </a:spcBef>
            </a:pPr>
            <a:r>
              <a:rPr lang="en-US" sz="1800" b="1">
                <a:latin typeface="Arial" pitchFamily="34" charset="0"/>
                <a:cs typeface="Arial" pitchFamily="34" charset="0"/>
              </a:rPr>
              <a:t>DISCUSS</a:t>
            </a:r>
            <a:r>
              <a:rPr lang="en-US" sz="1800">
                <a:latin typeface="Arial" pitchFamily="34" charset="0"/>
                <a:cs typeface="Arial" pitchFamily="34" charset="0"/>
              </a:rPr>
              <a:t> the Core Leader Key Components and </a:t>
            </a:r>
            <a:r>
              <a:rPr lang="en-US" sz="1800" b="1">
                <a:latin typeface="Arial" pitchFamily="34" charset="0"/>
                <a:cs typeface="Arial" pitchFamily="34" charset="0"/>
              </a:rPr>
              <a:t>EXPLAIN</a:t>
            </a:r>
            <a:r>
              <a:rPr lang="en-US" sz="1800">
                <a:latin typeface="Arial" pitchFamily="34" charset="0"/>
                <a:cs typeface="Arial" pitchFamily="34" charset="0"/>
              </a:rPr>
              <a:t> their purpose</a:t>
            </a:r>
          </a:p>
          <a:p>
            <a:pPr marL="0" indent="0">
              <a:lnSpc>
                <a:spcPct val="100000"/>
              </a:lnSpc>
              <a:spcBef>
                <a:spcPts val="0"/>
              </a:spcBef>
              <a:buNone/>
            </a:pPr>
            <a:endParaRPr lang="en-US" sz="1800">
              <a:latin typeface="Arial" pitchFamily="34" charset="0"/>
              <a:cs typeface="Arial" pitchFamily="34" charset="0"/>
            </a:endParaRPr>
          </a:p>
          <a:p>
            <a:pPr>
              <a:lnSpc>
                <a:spcPct val="100000"/>
              </a:lnSpc>
              <a:spcBef>
                <a:spcPts val="0"/>
              </a:spcBef>
            </a:pPr>
            <a:r>
              <a:rPr lang="en-US" sz="1800" b="1">
                <a:latin typeface="Arial" pitchFamily="34" charset="0"/>
                <a:cs typeface="Arial" pitchFamily="34" charset="0"/>
              </a:rPr>
              <a:t>IDENTIFY </a:t>
            </a:r>
            <a:r>
              <a:rPr lang="en-US" sz="1800">
                <a:latin typeface="Arial" pitchFamily="34" charset="0"/>
                <a:cs typeface="Arial" pitchFamily="34" charset="0"/>
              </a:rPr>
              <a:t>and</a:t>
            </a:r>
            <a:r>
              <a:rPr lang="en-US" sz="1800" b="1">
                <a:latin typeface="Arial" pitchFamily="34" charset="0"/>
                <a:cs typeface="Arial" pitchFamily="34" charset="0"/>
              </a:rPr>
              <a:t> DISCUSS </a:t>
            </a:r>
            <a:r>
              <a:rPr lang="en-US" sz="1800">
                <a:latin typeface="Arial" pitchFamily="34" charset="0"/>
                <a:cs typeface="Arial" pitchFamily="34" charset="0"/>
              </a:rPr>
              <a:t>the Core Leader Functions of </a:t>
            </a:r>
            <a:r>
              <a:rPr lang="en-US" sz="1800" b="1">
                <a:latin typeface="Arial" pitchFamily="34" charset="0"/>
                <a:cs typeface="Arial" pitchFamily="34" charset="0"/>
              </a:rPr>
              <a:t>strengthen, mitigate, identify, treat, &amp; reintegrate</a:t>
            </a:r>
            <a:endParaRPr lang="en-US" sz="1600" b="1">
              <a:latin typeface="Arial" pitchFamily="34" charset="0"/>
              <a:cs typeface="Arial"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7" name="Group 6"/>
          <p:cNvGrpSpPr/>
          <p:nvPr/>
        </p:nvGrpSpPr>
        <p:grpSpPr>
          <a:xfrm>
            <a:off x="0" y="-23052"/>
            <a:ext cx="9144000" cy="1191237"/>
            <a:chOff x="-9633285" y="1601170"/>
            <a:chExt cx="9144000" cy="1191237"/>
          </a:xfrm>
        </p:grpSpPr>
        <p:sp>
          <p:nvSpPr>
            <p:cNvPr id="8" name="Title 1"/>
            <p:cNvSpPr txBox="1">
              <a:spLocks/>
            </p:cNvSpPr>
            <p:nvPr/>
          </p:nvSpPr>
          <p:spPr>
            <a:xfrm>
              <a:off x="-9633285" y="1601170"/>
              <a:ext cx="9144000" cy="1191237"/>
            </a:xfrm>
            <a:prstGeom prst="rect">
              <a:avLst/>
            </a:prstGeom>
            <a:solidFill>
              <a:srgbClr val="1F497D">
                <a:lumMod val="40000"/>
                <a:lumOff val="60000"/>
              </a:srgbClr>
            </a:solid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a:ln>
                    <a:noFill/>
                  </a:ln>
                  <a:solidFill>
                    <a:prstClr val="black"/>
                  </a:solidFill>
                  <a:effectLst/>
                  <a:uLnTx/>
                  <a:uFillTx/>
                  <a:latin typeface="Bahnschrift SemiLight Condensed" panose="020B0502040204020203" pitchFamily="34" charset="0"/>
                </a:rPr>
                <a:t>                       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a:ln>
                    <a:noFill/>
                  </a:ln>
                  <a:solidFill>
                    <a:prstClr val="black"/>
                  </a:solidFill>
                  <a:effectLst/>
                  <a:uLnTx/>
                  <a:uFillTx/>
                  <a:latin typeface="Bahnschrift SemiLight Condensed" panose="020B0502040204020203" pitchFamily="34" charset="0"/>
                </a:rPr>
                <a:t>                    Stress Control (CG -0SC )</a:t>
              </a:r>
            </a:p>
          </p:txBody>
        </p:sp>
        <p:grpSp>
          <p:nvGrpSpPr>
            <p:cNvPr id="9" name="Group 8"/>
            <p:cNvGrpSpPr/>
            <p:nvPr/>
          </p:nvGrpSpPr>
          <p:grpSpPr>
            <a:xfrm>
              <a:off x="-7813493" y="1786199"/>
              <a:ext cx="896528" cy="915114"/>
              <a:chOff x="-914400" y="1752600"/>
              <a:chExt cx="816935" cy="816935"/>
            </a:xfrm>
          </p:grpSpPr>
          <p:sp>
            <p:nvSpPr>
              <p:cNvPr id="14" name="Oval 13"/>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0" name="Group 9"/>
            <p:cNvGrpSpPr/>
            <p:nvPr/>
          </p:nvGrpSpPr>
          <p:grpSpPr>
            <a:xfrm>
              <a:off x="-8699263" y="1786199"/>
              <a:ext cx="883997" cy="877900"/>
              <a:chOff x="9134475" y="914400"/>
              <a:chExt cx="883997" cy="877900"/>
            </a:xfrm>
          </p:grpSpPr>
          <p:sp>
            <p:nvSpPr>
              <p:cNvPr id="12" name="Oval 11"/>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2965463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12134" y="1379332"/>
            <a:ext cx="8267700" cy="602829"/>
          </a:xfrm>
        </p:spPr>
        <p:txBody>
          <a:bodyPr lIns="0" tIns="0" rIns="0" bIns="0" anchor="b" anchorCtr="0"/>
          <a:lstStyle/>
          <a:p>
            <a:pPr algn="l" eaLnBrk="1" hangingPunct="1"/>
            <a:r>
              <a:rPr lang="en-US" sz="3600" b="1">
                <a:latin typeface="Times New Roman" pitchFamily="18" charset="0"/>
                <a:cs typeface="Times New Roman" pitchFamily="18" charset="0"/>
              </a:rPr>
              <a:t>Leadership Responsibilities</a:t>
            </a:r>
          </a:p>
        </p:txBody>
      </p:sp>
      <p:sp>
        <p:nvSpPr>
          <p:cNvPr id="7171" name="Rectangle 3"/>
          <p:cNvSpPr>
            <a:spLocks noGrp="1" noChangeArrowheads="1"/>
          </p:cNvSpPr>
          <p:nvPr>
            <p:ph type="body" sz="half" idx="4294967295"/>
          </p:nvPr>
        </p:nvSpPr>
        <p:spPr>
          <a:xfrm>
            <a:off x="520469" y="2226634"/>
            <a:ext cx="8220157" cy="3647440"/>
          </a:xfrm>
        </p:spPr>
        <p:txBody>
          <a:bodyPr>
            <a:normAutofit/>
          </a:bodyPr>
          <a:lstStyle/>
          <a:p>
            <a:pPr>
              <a:lnSpc>
                <a:spcPct val="100000"/>
              </a:lnSpc>
              <a:spcBef>
                <a:spcPts val="0"/>
              </a:spcBef>
            </a:pPr>
            <a:r>
              <a:rPr lang="en-US" sz="1800">
                <a:latin typeface="Arial" pitchFamily="34" charset="0"/>
                <a:cs typeface="Arial" pitchFamily="34" charset="0"/>
              </a:rPr>
              <a:t>Create and preserve a ready force:</a:t>
            </a:r>
          </a:p>
          <a:p>
            <a:pPr lvl="1">
              <a:lnSpc>
                <a:spcPct val="100000"/>
              </a:lnSpc>
              <a:spcBef>
                <a:spcPts val="0"/>
              </a:spcBef>
            </a:pPr>
            <a:r>
              <a:rPr lang="en-US" sz="1600">
                <a:latin typeface="Arial" pitchFamily="34" charset="0"/>
                <a:cs typeface="Arial" pitchFamily="34" charset="0"/>
              </a:rPr>
              <a:t>Includes addressing and supporting physical, mental, social, &amp; spiritual health in our service members</a:t>
            </a:r>
          </a:p>
          <a:p>
            <a:pPr marL="457200" lvl="1" indent="0">
              <a:lnSpc>
                <a:spcPct val="100000"/>
              </a:lnSpc>
              <a:spcBef>
                <a:spcPts val="0"/>
              </a:spcBef>
              <a:buNone/>
            </a:pPr>
            <a:endParaRPr lang="en-US" sz="1800">
              <a:latin typeface="Arial" pitchFamily="34" charset="0"/>
              <a:cs typeface="Arial" pitchFamily="34" charset="0"/>
            </a:endParaRPr>
          </a:p>
          <a:p>
            <a:pPr>
              <a:lnSpc>
                <a:spcPct val="100000"/>
              </a:lnSpc>
              <a:spcBef>
                <a:spcPts val="0"/>
              </a:spcBef>
            </a:pPr>
            <a:r>
              <a:rPr lang="en-US" sz="1800">
                <a:latin typeface="Arial" pitchFamily="34" charset="0"/>
                <a:cs typeface="Arial" pitchFamily="34" charset="0"/>
              </a:rPr>
              <a:t>Promote long-term health &amp; well-being:</a:t>
            </a:r>
          </a:p>
          <a:p>
            <a:pPr lvl="1">
              <a:lnSpc>
                <a:spcPct val="100000"/>
              </a:lnSpc>
              <a:spcBef>
                <a:spcPts val="0"/>
              </a:spcBef>
            </a:pPr>
            <a:r>
              <a:rPr lang="en-US" sz="1600">
                <a:latin typeface="Arial" pitchFamily="34" charset="0"/>
                <a:cs typeface="Arial" pitchFamily="34" charset="0"/>
              </a:rPr>
              <a:t>Actively foster resilience </a:t>
            </a:r>
          </a:p>
          <a:p>
            <a:pPr lvl="1">
              <a:lnSpc>
                <a:spcPct val="100000"/>
              </a:lnSpc>
              <a:spcBef>
                <a:spcPts val="0"/>
              </a:spcBef>
            </a:pPr>
            <a:r>
              <a:rPr lang="en-US" sz="1600">
                <a:latin typeface="Arial" pitchFamily="34" charset="0"/>
                <a:cs typeface="Arial" pitchFamily="34" charset="0"/>
              </a:rPr>
              <a:t>Prevent stress problems as much as possible </a:t>
            </a:r>
          </a:p>
          <a:p>
            <a:pPr lvl="1">
              <a:lnSpc>
                <a:spcPct val="100000"/>
              </a:lnSpc>
              <a:spcBef>
                <a:spcPts val="0"/>
              </a:spcBef>
            </a:pPr>
            <a:r>
              <a:rPr lang="en-US" sz="1600">
                <a:latin typeface="Arial" pitchFamily="34" charset="0"/>
                <a:cs typeface="Arial" pitchFamily="34" charset="0"/>
              </a:rPr>
              <a:t>Recognize when stress problems have occurred </a:t>
            </a:r>
          </a:p>
          <a:p>
            <a:pPr lvl="1">
              <a:lnSpc>
                <a:spcPct val="100000"/>
              </a:lnSpc>
              <a:spcBef>
                <a:spcPts val="0"/>
              </a:spcBef>
            </a:pPr>
            <a:r>
              <a:rPr lang="en-US" sz="1600">
                <a:latin typeface="Arial" pitchFamily="34" charset="0"/>
                <a:cs typeface="Arial" pitchFamily="34" charset="0"/>
              </a:rPr>
              <a:t>Eliminate the stigma associated with getting needed help</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5" name="Group 4"/>
          <p:cNvGrpSpPr/>
          <p:nvPr/>
        </p:nvGrpSpPr>
        <p:grpSpPr>
          <a:xfrm>
            <a:off x="0" y="-23052"/>
            <a:ext cx="9144000" cy="1191237"/>
            <a:chOff x="-9633285" y="1601170"/>
            <a:chExt cx="9144000" cy="1191237"/>
          </a:xfrm>
        </p:grpSpPr>
        <p:sp>
          <p:nvSpPr>
            <p:cNvPr id="6" name="Title 1"/>
            <p:cNvSpPr txBox="1">
              <a:spLocks/>
            </p:cNvSpPr>
            <p:nvPr/>
          </p:nvSpPr>
          <p:spPr>
            <a:xfrm>
              <a:off x="-9633285" y="1601170"/>
              <a:ext cx="9144000" cy="1191237"/>
            </a:xfrm>
            <a:prstGeom prst="rect">
              <a:avLst/>
            </a:prstGeom>
            <a:solidFill>
              <a:srgbClr val="1F497D">
                <a:lumMod val="40000"/>
                <a:lumOff val="60000"/>
              </a:srgbClr>
            </a:solid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a:ln>
                    <a:noFill/>
                  </a:ln>
                  <a:solidFill>
                    <a:prstClr val="black"/>
                  </a:solidFill>
                  <a:effectLst/>
                  <a:uLnTx/>
                  <a:uFillTx/>
                  <a:latin typeface="Bahnschrift SemiLight Condensed" panose="020B0502040204020203" pitchFamily="34" charset="0"/>
                </a:rPr>
                <a:t>                       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a:ln>
                    <a:noFill/>
                  </a:ln>
                  <a:solidFill>
                    <a:prstClr val="black"/>
                  </a:solidFill>
                  <a:effectLst/>
                  <a:uLnTx/>
                  <a:uFillTx/>
                  <a:latin typeface="Bahnschrift SemiLight Condensed" panose="020B0502040204020203" pitchFamily="34" charset="0"/>
                </a:rPr>
                <a:t>                    Stress Control (CG -0SC )</a:t>
              </a:r>
            </a:p>
          </p:txBody>
        </p:sp>
        <p:grpSp>
          <p:nvGrpSpPr>
            <p:cNvPr id="7" name="Group 6"/>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4196938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467068" y="1381448"/>
            <a:ext cx="8248968" cy="602829"/>
          </a:xfrm>
        </p:spPr>
        <p:txBody>
          <a:bodyPr lIns="0" tIns="0" rIns="0" bIns="0" anchor="b" anchorCtr="0"/>
          <a:lstStyle/>
          <a:p>
            <a:pPr algn="l" eaLnBrk="1" hangingPunct="1"/>
            <a:r>
              <a:rPr lang="en-US" sz="3600" b="1">
                <a:latin typeface="Times New Roman" pitchFamily="18" charset="0"/>
                <a:cs typeface="Times New Roman" pitchFamily="18" charset="0"/>
              </a:rPr>
              <a:t>Core Leader Key Components</a:t>
            </a:r>
          </a:p>
        </p:txBody>
      </p:sp>
      <p:sp>
        <p:nvSpPr>
          <p:cNvPr id="28" name="TextBox 15"/>
          <p:cNvSpPr txBox="1">
            <a:spLocks noChangeArrowheads="1"/>
          </p:cNvSpPr>
          <p:nvPr/>
        </p:nvSpPr>
        <p:spPr bwMode="auto">
          <a:xfrm>
            <a:off x="857248" y="2222586"/>
            <a:ext cx="1320250" cy="30777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28" charset="0"/>
                <a:ea typeface="+mn-ea"/>
                <a:cs typeface="Times New Roman" pitchFamily="28" charset="0"/>
              </a:rPr>
              <a:t>Resilience</a:t>
            </a:r>
          </a:p>
        </p:txBody>
      </p:sp>
      <p:sp>
        <p:nvSpPr>
          <p:cNvPr id="29" name="TextBox 15"/>
          <p:cNvSpPr txBox="1">
            <a:spLocks noChangeArrowheads="1"/>
          </p:cNvSpPr>
          <p:nvPr/>
        </p:nvSpPr>
        <p:spPr bwMode="auto">
          <a:xfrm>
            <a:off x="3585608" y="2149814"/>
            <a:ext cx="1614738" cy="52322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28" charset="0"/>
                <a:ea typeface="+mn-ea"/>
                <a:cs typeface="Times New Roman" pitchFamily="28" charset="0"/>
              </a:rPr>
              <a:t>Stress Continuum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28" charset="0"/>
                <a:ea typeface="+mn-ea"/>
                <a:cs typeface="Times New Roman" pitchFamily="28" charset="0"/>
              </a:rPr>
              <a:t>Model</a:t>
            </a:r>
          </a:p>
        </p:txBody>
      </p:sp>
      <p:grpSp>
        <p:nvGrpSpPr>
          <p:cNvPr id="5" name="Group 4"/>
          <p:cNvGrpSpPr/>
          <p:nvPr/>
        </p:nvGrpSpPr>
        <p:grpSpPr>
          <a:xfrm>
            <a:off x="6136859" y="1964613"/>
            <a:ext cx="2674073" cy="2403861"/>
            <a:chOff x="6287094" y="2629541"/>
            <a:chExt cx="2113443" cy="1858524"/>
          </a:xfrm>
        </p:grpSpPr>
        <p:pic>
          <p:nvPicPr>
            <p:cNvPr id="25" name="Picture 2" descr="D:\cosfs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17" y="3032371"/>
              <a:ext cx="1645920" cy="1455694"/>
            </a:xfrm>
            <a:prstGeom prst="rect">
              <a:avLst/>
            </a:prstGeom>
            <a:noFill/>
            <a:ln w="3175">
              <a:noFill/>
            </a:ln>
            <a:extLst>
              <a:ext uri="{909E8E84-426E-40DD-AFC4-6F175D3DCCD1}">
                <a14:hiddenFill xmlns:a14="http://schemas.microsoft.com/office/drawing/2010/main">
                  <a:solidFill>
                    <a:srgbClr val="FFFFFF"/>
                  </a:solidFill>
                </a14:hiddenFill>
              </a:ext>
            </a:extLst>
          </p:spPr>
        </p:pic>
        <p:sp>
          <p:nvSpPr>
            <p:cNvPr id="30" name="TextBox 16"/>
            <p:cNvSpPr txBox="1">
              <a:spLocks noChangeArrowheads="1"/>
            </p:cNvSpPr>
            <p:nvPr/>
          </p:nvSpPr>
          <p:spPr bwMode="auto">
            <a:xfrm>
              <a:off x="6287094" y="2629541"/>
              <a:ext cx="2113443" cy="404523"/>
            </a:xfrm>
            <a:prstGeom prst="rect">
              <a:avLst/>
            </a:prstGeom>
            <a:noFill/>
            <a:ln w="9525">
              <a:noFill/>
              <a:miter lim="800000"/>
              <a:headEnd/>
              <a:tailEnd/>
            </a:ln>
          </p:spPr>
          <p:txBody>
            <a:bodyPr wrap="square" lIns="91440" tIns="45720" rIns="91440" bIns="45720" anchor="t">
              <a:spAutoFit/>
            </a:bodyPr>
            <a:lstStyle/>
            <a:p>
              <a:pPr algn="ctr" defTabSz="914400">
                <a:defRPr/>
              </a:pPr>
              <a:r>
                <a:rPr kumimoji="0" lang="en-US" sz="1400" b="1" i="0" u="none" strike="noStrike" kern="1200" cap="none" spc="0" normalizeH="0" baseline="0" noProof="0" dirty="0">
                  <a:ln>
                    <a:noFill/>
                  </a:ln>
                  <a:effectLst/>
                  <a:uLnTx/>
                  <a:uFillTx/>
                  <a:latin typeface="Times New Roman"/>
                  <a:cs typeface="Times New Roman"/>
                </a:rPr>
                <a:t>Operational</a:t>
              </a:r>
              <a:r>
                <a:rPr lang="en-US" sz="1400" b="1" dirty="0">
                  <a:latin typeface="Times New Roman"/>
                  <a:cs typeface="Times New Roman"/>
                </a:rPr>
                <a:t> </a:t>
              </a:r>
              <a:endParaRPr kumimoji="0" lang="en-US" sz="1400" b="1" i="0" u="none" strike="noStrike" kern="1200" cap="none" spc="0" normalizeH="0" baseline="0" noProof="0" dirty="0">
                <a:ln>
                  <a:noFill/>
                </a:ln>
                <a:effectLst/>
                <a:uLnTx/>
                <a:uFillTx/>
                <a:latin typeface="Times New Roman" pitchFamily="28" charset="0"/>
                <a:ea typeface="+mn-ea"/>
                <a:cs typeface="Times New Roman" pitchFamily="2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Times New Roman"/>
                  <a:cs typeface="Times New Roman"/>
                </a:rPr>
                <a:t>Stress First Aid </a:t>
              </a:r>
              <a:endParaRPr lang="en-US" sz="1400" b="0" i="0" u="none" strike="noStrike" kern="1200" cap="none" spc="0" normalizeH="0" baseline="0" noProof="0" dirty="0">
                <a:ln>
                  <a:noFill/>
                </a:ln>
                <a:effectLst/>
                <a:uLnTx/>
                <a:uFillTx/>
                <a:latin typeface="Times New Roman"/>
                <a:cs typeface="Times New Roman"/>
              </a:endParaRPr>
            </a:p>
          </p:txBody>
        </p:sp>
      </p:grpSp>
      <p:sp>
        <p:nvSpPr>
          <p:cNvPr id="31" name="TextBox 17"/>
          <p:cNvSpPr txBox="1">
            <a:spLocks noChangeArrowheads="1"/>
          </p:cNvSpPr>
          <p:nvPr/>
        </p:nvSpPr>
        <p:spPr bwMode="auto">
          <a:xfrm>
            <a:off x="1142277" y="4333788"/>
            <a:ext cx="1256272" cy="30777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28" charset="0"/>
                <a:ea typeface="+mn-ea"/>
                <a:cs typeface="Times New Roman" pitchFamily="28" charset="0"/>
              </a:rPr>
              <a:t> OSCAR</a:t>
            </a:r>
          </a:p>
        </p:txBody>
      </p:sp>
      <p:grpSp>
        <p:nvGrpSpPr>
          <p:cNvPr id="7" name="Group 6"/>
          <p:cNvGrpSpPr/>
          <p:nvPr/>
        </p:nvGrpSpPr>
        <p:grpSpPr>
          <a:xfrm>
            <a:off x="3995119" y="4296927"/>
            <a:ext cx="1454633" cy="1852405"/>
            <a:chOff x="3682555" y="4516094"/>
            <a:chExt cx="1454633" cy="1852405"/>
          </a:xfrm>
        </p:grpSpPr>
        <p:pic>
          <p:nvPicPr>
            <p:cNvPr id="23" name="Picture 22" descr="C:\Users\Melissa.Bardales\AppData\Local\Microsoft\Windows\INetCache\Content.Outlook\WFGFGEAO\Buddy Care Symbol.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8654" y="5015384"/>
              <a:ext cx="1423284" cy="1353115"/>
            </a:xfrm>
            <a:prstGeom prst="rect">
              <a:avLst/>
            </a:prstGeom>
            <a:noFill/>
            <a:ln>
              <a:noFill/>
            </a:ln>
          </p:spPr>
        </p:pic>
        <p:sp>
          <p:nvSpPr>
            <p:cNvPr id="32" name="Rectangle 31"/>
            <p:cNvSpPr/>
            <p:nvPr/>
          </p:nvSpPr>
          <p:spPr>
            <a:xfrm>
              <a:off x="3682555" y="4516094"/>
              <a:ext cx="145463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28" charset="0"/>
                  <a:ea typeface="+mn-ea"/>
                  <a:cs typeface="Times New Roman" pitchFamily="28" charset="0"/>
                </a:rPr>
                <a:t>Buddy-Care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28" charset="0"/>
                  <a:ea typeface="+mn-ea"/>
                  <a:cs typeface="Times New Roman" pitchFamily="28" charset="0"/>
                </a:rPr>
                <a:t>Unit Assessment</a:t>
              </a:r>
            </a:p>
          </p:txBody>
        </p:sp>
      </p:grpSp>
      <p:pic>
        <p:nvPicPr>
          <p:cNvPr id="2" name="Picture 1"/>
          <p:cNvPicPr>
            <a:picLocks noChangeAspect="1"/>
          </p:cNvPicPr>
          <p:nvPr/>
        </p:nvPicPr>
        <p:blipFill>
          <a:blip r:embed="rId5"/>
          <a:stretch>
            <a:fillRect/>
          </a:stretch>
        </p:blipFill>
        <p:spPr>
          <a:xfrm>
            <a:off x="429996" y="4723877"/>
            <a:ext cx="3017520" cy="1411313"/>
          </a:xfrm>
          <a:prstGeom prst="rect">
            <a:avLst/>
          </a:prstGeom>
        </p:spPr>
      </p:pic>
      <p:pic>
        <p:nvPicPr>
          <p:cNvPr id="33" name="Picture 32"/>
          <p:cNvPicPr>
            <a:picLocks noChangeAspect="1"/>
          </p:cNvPicPr>
          <p:nvPr/>
        </p:nvPicPr>
        <p:blipFill rotWithShape="1">
          <a:blip r:embed="rId6">
            <a:extLst>
              <a:ext uri="{28A0092B-C50C-407E-A947-70E740481C1C}">
                <a14:useLocalDpi xmlns:a14="http://schemas.microsoft.com/office/drawing/2010/main" val="0"/>
              </a:ext>
            </a:extLst>
          </a:blip>
          <a:srcRect b="82630"/>
          <a:stretch/>
        </p:blipFill>
        <p:spPr>
          <a:xfrm>
            <a:off x="0" y="0"/>
            <a:ext cx="9143999" cy="1191237"/>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7068" y="2681457"/>
            <a:ext cx="2021383" cy="1249379"/>
          </a:xfrm>
          <a:prstGeom prst="rect">
            <a:avLst/>
          </a:prstGeom>
        </p:spPr>
      </p:pic>
      <p:grpSp>
        <p:nvGrpSpPr>
          <p:cNvPr id="19" name="Group 18"/>
          <p:cNvGrpSpPr/>
          <p:nvPr/>
        </p:nvGrpSpPr>
        <p:grpSpPr>
          <a:xfrm>
            <a:off x="0" y="-23052"/>
            <a:ext cx="9144000" cy="1191237"/>
            <a:chOff x="-9633285" y="1601170"/>
            <a:chExt cx="9144000" cy="1191237"/>
          </a:xfrm>
        </p:grpSpPr>
        <p:sp>
          <p:nvSpPr>
            <p:cNvPr id="21" name="Title 1"/>
            <p:cNvSpPr txBox="1">
              <a:spLocks/>
            </p:cNvSpPr>
            <p:nvPr/>
          </p:nvSpPr>
          <p:spPr>
            <a:xfrm>
              <a:off x="-9633285" y="1601170"/>
              <a:ext cx="9144000" cy="1191237"/>
            </a:xfrm>
            <a:prstGeom prst="rect">
              <a:avLst/>
            </a:prstGeom>
            <a:solidFill>
              <a:srgbClr val="1F497D">
                <a:lumMod val="40000"/>
                <a:lumOff val="60000"/>
              </a:srgbClr>
            </a:solid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a:ln>
                    <a:noFill/>
                  </a:ln>
                  <a:solidFill>
                    <a:prstClr val="black"/>
                  </a:solidFill>
                  <a:effectLst/>
                  <a:uLnTx/>
                  <a:uFillTx/>
                  <a:latin typeface="Bahnschrift SemiLight Condensed" panose="020B0502040204020203" pitchFamily="34" charset="0"/>
                </a:rPr>
                <a:t>                       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a:ln>
                    <a:noFill/>
                  </a:ln>
                  <a:solidFill>
                    <a:prstClr val="black"/>
                  </a:solidFill>
                  <a:effectLst/>
                  <a:uLnTx/>
                  <a:uFillTx/>
                  <a:latin typeface="Bahnschrift SemiLight Condensed" panose="020B0502040204020203" pitchFamily="34" charset="0"/>
                </a:rPr>
                <a:t>                    Stress Control (CG -0SC )</a:t>
              </a:r>
            </a:p>
          </p:txBody>
        </p:sp>
        <p:grpSp>
          <p:nvGrpSpPr>
            <p:cNvPr id="22" name="Group 21"/>
            <p:cNvGrpSpPr/>
            <p:nvPr/>
          </p:nvGrpSpPr>
          <p:grpSpPr>
            <a:xfrm>
              <a:off x="-7813493" y="1786199"/>
              <a:ext cx="896528" cy="915114"/>
              <a:chOff x="-914400" y="1752600"/>
              <a:chExt cx="816935" cy="816935"/>
            </a:xfrm>
          </p:grpSpPr>
          <p:sp>
            <p:nvSpPr>
              <p:cNvPr id="36" name="Oval 35"/>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37" name="Picture 36"/>
              <p:cNvPicPr>
                <a:picLocks noChangeAspect="1"/>
              </p:cNvPicPr>
              <p:nvPr/>
            </p:nvPicPr>
            <p:blipFill>
              <a:blip r:embed="rId8">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24" name="Group 23"/>
            <p:cNvGrpSpPr/>
            <p:nvPr/>
          </p:nvGrpSpPr>
          <p:grpSpPr>
            <a:xfrm>
              <a:off x="-8699263" y="1786199"/>
              <a:ext cx="883997" cy="877900"/>
              <a:chOff x="9134475" y="914400"/>
              <a:chExt cx="883997" cy="877900"/>
            </a:xfrm>
          </p:grpSpPr>
          <p:sp>
            <p:nvSpPr>
              <p:cNvPr id="34" name="Oval 33"/>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35" name="Picture 34"/>
              <p:cNvPicPr>
                <a:picLocks noChangeAspect="1"/>
              </p:cNvPicPr>
              <p:nvPr/>
            </p:nvPicPr>
            <p:blipFill>
              <a:blip r:embed="rId9">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45141" y="5052060"/>
            <a:ext cx="2139400" cy="1257300"/>
          </a:xfrm>
          <a:prstGeom prst="rect">
            <a:avLst/>
          </a:prstGeom>
        </p:spPr>
      </p:pic>
      <p:sp>
        <p:nvSpPr>
          <p:cNvPr id="6" name="TextBox 5"/>
          <p:cNvSpPr txBox="1"/>
          <p:nvPr/>
        </p:nvSpPr>
        <p:spPr>
          <a:xfrm>
            <a:off x="6473575" y="4641565"/>
            <a:ext cx="2110965" cy="369332"/>
          </a:xfrm>
          <a:prstGeom prst="rect">
            <a:avLst/>
          </a:prstGeom>
          <a:noFill/>
        </p:spPr>
        <p:txBody>
          <a:bodyPr wrap="square" rtlCol="0">
            <a:spAutoFit/>
          </a:bodyPr>
          <a:lstStyle/>
          <a:p>
            <a:r>
              <a:rPr lang="en-US"/>
              <a:t>Total Force Wellness </a:t>
            </a:r>
          </a:p>
        </p:txBody>
      </p:sp>
      <p:pic>
        <p:nvPicPr>
          <p:cNvPr id="8" name="Picture 7" descr="Diagram&#10;&#10;Description automatically generated with low confidence">
            <a:extLst>
              <a:ext uri="{FF2B5EF4-FFF2-40B4-BE49-F238E27FC236}">
                <a16:creationId xmlns:a16="http://schemas.microsoft.com/office/drawing/2014/main" id="{74CE7549-79FC-4ECD-0F24-B5A69E9889CB}"/>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100130" y="2655503"/>
            <a:ext cx="2718779" cy="1658955"/>
          </a:xfrm>
          <a:prstGeom prst="rect">
            <a:avLst/>
          </a:prstGeom>
          <a:noFill/>
          <a:ln>
            <a:noFill/>
          </a:ln>
        </p:spPr>
      </p:pic>
    </p:spTree>
    <p:extLst>
      <p:ext uri="{BB962C8B-B14F-4D97-AF65-F5344CB8AC3E}">
        <p14:creationId xmlns:p14="http://schemas.microsoft.com/office/powerpoint/2010/main" val="3151331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9" descr="5 Core leader functions.jpg"/>
          <p:cNvPicPr>
            <a:picLocks noChangeAspect="1"/>
          </p:cNvPicPr>
          <p:nvPr/>
        </p:nvPicPr>
        <p:blipFill>
          <a:blip r:embed="rId3" cstate="print"/>
          <a:srcRect r="7593"/>
          <a:stretch>
            <a:fillRect/>
          </a:stretch>
        </p:blipFill>
        <p:spPr bwMode="auto">
          <a:xfrm>
            <a:off x="3778263" y="789588"/>
            <a:ext cx="4380284" cy="4865921"/>
          </a:xfrm>
          <a:prstGeom prst="rect">
            <a:avLst/>
          </a:prstGeom>
          <a:noFill/>
          <a:ln w="9525">
            <a:noFill/>
            <a:miter lim="800000"/>
            <a:headEnd/>
            <a:tailEnd/>
          </a:ln>
        </p:spPr>
      </p:pic>
      <p:sp>
        <p:nvSpPr>
          <p:cNvPr id="7170" name="Rectangle 2"/>
          <p:cNvSpPr>
            <a:spLocks noGrp="1" noChangeArrowheads="1"/>
          </p:cNvSpPr>
          <p:nvPr>
            <p:ph type="title" idx="4294967295"/>
          </p:nvPr>
        </p:nvSpPr>
        <p:spPr>
          <a:xfrm>
            <a:off x="512134" y="1379332"/>
            <a:ext cx="8267700" cy="602829"/>
          </a:xfrm>
        </p:spPr>
        <p:txBody>
          <a:bodyPr lIns="0" tIns="0" rIns="0" bIns="0" anchor="b" anchorCtr="0"/>
          <a:lstStyle/>
          <a:p>
            <a:pPr algn="l" eaLnBrk="1" hangingPunct="1"/>
            <a:r>
              <a:rPr lang="en-US" sz="3600" b="1">
                <a:latin typeface="Times New Roman" pitchFamily="18" charset="0"/>
                <a:cs typeface="Times New Roman" pitchFamily="18" charset="0"/>
              </a:rPr>
              <a:t>Core Leader Functions</a:t>
            </a:r>
          </a:p>
        </p:txBody>
      </p:sp>
      <p:sp>
        <p:nvSpPr>
          <p:cNvPr id="7171" name="Rectangle 3"/>
          <p:cNvSpPr>
            <a:spLocks noGrp="1" noChangeArrowheads="1"/>
          </p:cNvSpPr>
          <p:nvPr>
            <p:ph type="body" sz="half" idx="4294967295"/>
          </p:nvPr>
        </p:nvSpPr>
        <p:spPr>
          <a:xfrm>
            <a:off x="531102" y="2226634"/>
            <a:ext cx="8220157" cy="3647440"/>
          </a:xfrm>
        </p:spPr>
        <p:txBody>
          <a:bodyPr>
            <a:normAutofit/>
          </a:bodyPr>
          <a:lstStyle/>
          <a:p>
            <a:pPr>
              <a:lnSpc>
                <a:spcPct val="100000"/>
              </a:lnSpc>
              <a:spcBef>
                <a:spcPts val="0"/>
              </a:spcBef>
            </a:pPr>
            <a:r>
              <a:rPr lang="en-US" sz="1800">
                <a:latin typeface="Arial" pitchFamily="34" charset="0"/>
                <a:cs typeface="Arial" pitchFamily="34" charset="0"/>
              </a:rPr>
              <a:t>Strengthen</a:t>
            </a:r>
          </a:p>
          <a:p>
            <a:pPr marL="0" indent="0">
              <a:lnSpc>
                <a:spcPct val="100000"/>
              </a:lnSpc>
              <a:spcBef>
                <a:spcPts val="0"/>
              </a:spcBef>
              <a:buNone/>
            </a:pPr>
            <a:endParaRPr lang="en-US" sz="1800">
              <a:latin typeface="Arial" pitchFamily="34" charset="0"/>
              <a:cs typeface="Arial" pitchFamily="34" charset="0"/>
            </a:endParaRPr>
          </a:p>
          <a:p>
            <a:pPr>
              <a:lnSpc>
                <a:spcPct val="100000"/>
              </a:lnSpc>
              <a:spcBef>
                <a:spcPts val="0"/>
              </a:spcBef>
            </a:pPr>
            <a:r>
              <a:rPr lang="en-US" sz="1800">
                <a:latin typeface="Arial" pitchFamily="34" charset="0"/>
                <a:cs typeface="Arial" pitchFamily="34" charset="0"/>
              </a:rPr>
              <a:t>Mitigate</a:t>
            </a:r>
          </a:p>
          <a:p>
            <a:pPr marL="0" indent="0">
              <a:lnSpc>
                <a:spcPct val="100000"/>
              </a:lnSpc>
              <a:spcBef>
                <a:spcPts val="0"/>
              </a:spcBef>
              <a:buNone/>
            </a:pPr>
            <a:endParaRPr lang="en-US" sz="1800">
              <a:latin typeface="Arial" pitchFamily="34" charset="0"/>
              <a:cs typeface="Arial" pitchFamily="34" charset="0"/>
            </a:endParaRPr>
          </a:p>
          <a:p>
            <a:pPr>
              <a:lnSpc>
                <a:spcPct val="100000"/>
              </a:lnSpc>
              <a:spcBef>
                <a:spcPts val="0"/>
              </a:spcBef>
            </a:pPr>
            <a:r>
              <a:rPr lang="en-US" sz="1800">
                <a:latin typeface="Arial" pitchFamily="34" charset="0"/>
                <a:cs typeface="Arial" pitchFamily="34" charset="0"/>
              </a:rPr>
              <a:t>Identify</a:t>
            </a:r>
          </a:p>
          <a:p>
            <a:pPr marL="0" indent="0">
              <a:lnSpc>
                <a:spcPct val="100000"/>
              </a:lnSpc>
              <a:spcBef>
                <a:spcPts val="0"/>
              </a:spcBef>
              <a:buNone/>
            </a:pPr>
            <a:endParaRPr lang="en-US" sz="1800">
              <a:latin typeface="Arial" pitchFamily="34" charset="0"/>
              <a:cs typeface="Arial" pitchFamily="34" charset="0"/>
            </a:endParaRPr>
          </a:p>
          <a:p>
            <a:pPr>
              <a:lnSpc>
                <a:spcPct val="100000"/>
              </a:lnSpc>
              <a:spcBef>
                <a:spcPts val="0"/>
              </a:spcBef>
            </a:pPr>
            <a:r>
              <a:rPr lang="en-US" sz="1800">
                <a:latin typeface="Arial" pitchFamily="34" charset="0"/>
                <a:cs typeface="Arial" pitchFamily="34" charset="0"/>
              </a:rPr>
              <a:t>Treat</a:t>
            </a:r>
          </a:p>
          <a:p>
            <a:pPr>
              <a:lnSpc>
                <a:spcPct val="100000"/>
              </a:lnSpc>
              <a:spcBef>
                <a:spcPts val="0"/>
              </a:spcBef>
            </a:pPr>
            <a:endParaRPr lang="en-US" sz="1800">
              <a:latin typeface="Arial" pitchFamily="34" charset="0"/>
              <a:cs typeface="Arial" pitchFamily="34" charset="0"/>
            </a:endParaRPr>
          </a:p>
          <a:p>
            <a:pPr>
              <a:lnSpc>
                <a:spcPct val="100000"/>
              </a:lnSpc>
              <a:spcBef>
                <a:spcPts val="0"/>
              </a:spcBef>
            </a:pPr>
            <a:r>
              <a:rPr lang="en-US" sz="1800">
                <a:latin typeface="Arial" pitchFamily="34" charset="0"/>
                <a:cs typeface="Arial" pitchFamily="34" charset="0"/>
              </a:rPr>
              <a:t>Reintegrate </a:t>
            </a: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6" name="Group 5"/>
          <p:cNvGrpSpPr/>
          <p:nvPr/>
        </p:nvGrpSpPr>
        <p:grpSpPr>
          <a:xfrm>
            <a:off x="0" y="-23052"/>
            <a:ext cx="9144000" cy="1191237"/>
            <a:chOff x="-9633285" y="1601170"/>
            <a:chExt cx="9144000" cy="1191237"/>
          </a:xfrm>
        </p:grpSpPr>
        <p:sp>
          <p:nvSpPr>
            <p:cNvPr id="7" name="Title 1"/>
            <p:cNvSpPr txBox="1">
              <a:spLocks/>
            </p:cNvSpPr>
            <p:nvPr/>
          </p:nvSpPr>
          <p:spPr>
            <a:xfrm>
              <a:off x="-9633285" y="1601170"/>
              <a:ext cx="9144000" cy="1191237"/>
            </a:xfrm>
            <a:prstGeom prst="rect">
              <a:avLst/>
            </a:prstGeom>
            <a:solidFill>
              <a:srgbClr val="1F497D">
                <a:lumMod val="40000"/>
                <a:lumOff val="60000"/>
              </a:srgbClr>
            </a:solid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a:ln>
                    <a:noFill/>
                  </a:ln>
                  <a:solidFill>
                    <a:prstClr val="black"/>
                  </a:solidFill>
                  <a:effectLst/>
                  <a:uLnTx/>
                  <a:uFillTx/>
                  <a:latin typeface="Bahnschrift SemiLight Condensed" panose="020B0502040204020203" pitchFamily="34" charset="0"/>
                </a:rPr>
                <a:t>                       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a:ln>
                    <a:noFill/>
                  </a:ln>
                  <a:solidFill>
                    <a:prstClr val="black"/>
                  </a:solidFill>
                  <a:effectLst/>
                  <a:uLnTx/>
                  <a:uFillTx/>
                  <a:latin typeface="Bahnschrift SemiLight Condensed" panose="020B0502040204020203" pitchFamily="34" charset="0"/>
                </a:rPr>
                <a:t>                    Stress Control (CG -0SC )</a:t>
              </a:r>
            </a:p>
          </p:txBody>
        </p:sp>
        <p:grpSp>
          <p:nvGrpSpPr>
            <p:cNvPr id="10" name="Group 9"/>
            <p:cNvGrpSpPr/>
            <p:nvPr/>
          </p:nvGrpSpPr>
          <p:grpSpPr>
            <a:xfrm>
              <a:off x="-7813493" y="1786199"/>
              <a:ext cx="896528" cy="915114"/>
              <a:chOff x="-914400" y="1752600"/>
              <a:chExt cx="816935" cy="816935"/>
            </a:xfrm>
          </p:grpSpPr>
          <p:sp>
            <p:nvSpPr>
              <p:cNvPr id="15" name="Oval 14"/>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6" name="Picture 15"/>
              <p:cNvPicPr>
                <a:picLocks noChangeAspect="1"/>
              </p:cNvPicPr>
              <p:nvPr/>
            </p:nvPicPr>
            <p:blipFill>
              <a:blip r:embed="rId5">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1" name="Group 10"/>
            <p:cNvGrpSpPr/>
            <p:nvPr/>
          </p:nvGrpSpPr>
          <p:grpSpPr>
            <a:xfrm>
              <a:off x="-8699263" y="1786199"/>
              <a:ext cx="883997" cy="877900"/>
              <a:chOff x="9134475" y="914400"/>
              <a:chExt cx="883997" cy="877900"/>
            </a:xfrm>
          </p:grpSpPr>
          <p:sp>
            <p:nvSpPr>
              <p:cNvPr id="13" name="Oval 12"/>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6">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
        <p:nvSpPr>
          <p:cNvPr id="3" name="Oval 2">
            <a:extLst>
              <a:ext uri="{FF2B5EF4-FFF2-40B4-BE49-F238E27FC236}">
                <a16:creationId xmlns:a16="http://schemas.microsoft.com/office/drawing/2014/main" id="{34297A13-BCD8-3666-D15D-8E4A557246A3}"/>
              </a:ext>
            </a:extLst>
          </p:cNvPr>
          <p:cNvSpPr/>
          <p:nvPr/>
        </p:nvSpPr>
        <p:spPr>
          <a:xfrm>
            <a:off x="5358064" y="3039979"/>
            <a:ext cx="1419724" cy="13154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cg logo.JPG">
            <a:extLst>
              <a:ext uri="{FF2B5EF4-FFF2-40B4-BE49-F238E27FC236}">
                <a16:creationId xmlns:a16="http://schemas.microsoft.com/office/drawing/2014/main" id="{95648350-E5FF-A085-DF38-6B0BDE636344}"/>
              </a:ext>
            </a:extLst>
          </p:cNvPr>
          <p:cNvPicPr>
            <a:picLocks noChangeAspect="1"/>
          </p:cNvPicPr>
          <p:nvPr/>
        </p:nvPicPr>
        <p:blipFill rotWithShape="1">
          <a:blip r:embed="rId8"/>
          <a:srcRect l="-4989" t="-11651" r="-2386" b="-9709"/>
          <a:stretch/>
        </p:blipFill>
        <p:spPr>
          <a:xfrm>
            <a:off x="5438274" y="3007182"/>
            <a:ext cx="1259340" cy="1270041"/>
          </a:xfrm>
          <a:prstGeom prst="ellipse">
            <a:avLst/>
          </a:prstGeom>
        </p:spPr>
      </p:pic>
    </p:spTree>
    <p:extLst>
      <p:ext uri="{BB962C8B-B14F-4D97-AF65-F5344CB8AC3E}">
        <p14:creationId xmlns:p14="http://schemas.microsoft.com/office/powerpoint/2010/main" val="2008826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12134" y="1379332"/>
            <a:ext cx="8267700" cy="602829"/>
          </a:xfrm>
        </p:spPr>
        <p:txBody>
          <a:bodyPr lIns="0" tIns="0" rIns="0" bIns="0" anchor="b" anchorCtr="0"/>
          <a:lstStyle/>
          <a:p>
            <a:pPr algn="l" eaLnBrk="1" hangingPunct="1"/>
            <a:r>
              <a:rPr lang="en-US" sz="3600" b="1">
                <a:latin typeface="Times New Roman" pitchFamily="18" charset="0"/>
                <a:cs typeface="Times New Roman" pitchFamily="18" charset="0"/>
              </a:rPr>
              <a:t>Strengthen</a:t>
            </a:r>
          </a:p>
        </p:txBody>
      </p:sp>
      <p:sp>
        <p:nvSpPr>
          <p:cNvPr id="7171" name="Rectangle 3"/>
          <p:cNvSpPr>
            <a:spLocks noGrp="1" noChangeArrowheads="1"/>
          </p:cNvSpPr>
          <p:nvPr>
            <p:ph type="body" sz="half" idx="4294967295"/>
          </p:nvPr>
        </p:nvSpPr>
        <p:spPr>
          <a:xfrm>
            <a:off x="333374" y="2242676"/>
            <a:ext cx="6436396" cy="3647440"/>
          </a:xfrm>
        </p:spPr>
        <p:txBody>
          <a:bodyPr>
            <a:normAutofit fontScale="70000" lnSpcReduction="20000"/>
          </a:bodyPr>
          <a:lstStyle/>
          <a:p>
            <a:pPr>
              <a:lnSpc>
                <a:spcPct val="120000"/>
              </a:lnSpc>
              <a:spcBef>
                <a:spcPts val="0"/>
              </a:spcBef>
            </a:pPr>
            <a:r>
              <a:rPr lang="en-US" sz="2100" b="1">
                <a:latin typeface="Arial" pitchFamily="34" charset="0"/>
                <a:cs typeface="Arial" pitchFamily="34" charset="0"/>
              </a:rPr>
              <a:t>Strengthen</a:t>
            </a:r>
            <a:r>
              <a:rPr lang="en-US" sz="2100">
                <a:latin typeface="Arial" pitchFamily="34" charset="0"/>
                <a:cs typeface="Arial" pitchFamily="34" charset="0"/>
              </a:rPr>
              <a:t> against stress reactions, injuries and illnesses to successfully endure and master the stressors faced during operational deployments</a:t>
            </a:r>
          </a:p>
          <a:p>
            <a:pPr>
              <a:lnSpc>
                <a:spcPct val="120000"/>
              </a:lnSpc>
              <a:spcBef>
                <a:spcPts val="0"/>
              </a:spcBef>
            </a:pPr>
            <a:endParaRPr lang="en-US" sz="2100">
              <a:latin typeface="Arial" pitchFamily="34" charset="0"/>
              <a:cs typeface="Arial" pitchFamily="34" charset="0"/>
            </a:endParaRPr>
          </a:p>
          <a:p>
            <a:pPr>
              <a:lnSpc>
                <a:spcPct val="120000"/>
              </a:lnSpc>
              <a:spcBef>
                <a:spcPts val="0"/>
              </a:spcBef>
            </a:pPr>
            <a:r>
              <a:rPr lang="en-US" sz="2100">
                <a:latin typeface="Arial" pitchFamily="34" charset="0"/>
                <a:cs typeface="Arial" pitchFamily="34" charset="0"/>
              </a:rPr>
              <a:t>Promote positive aspects and value of stress (Eustress)</a:t>
            </a:r>
          </a:p>
          <a:p>
            <a:pPr marL="0" indent="0">
              <a:lnSpc>
                <a:spcPct val="120000"/>
              </a:lnSpc>
              <a:spcBef>
                <a:spcPts val="0"/>
              </a:spcBef>
              <a:buNone/>
            </a:pPr>
            <a:endParaRPr lang="en-US" sz="2100">
              <a:latin typeface="Arial" pitchFamily="34" charset="0"/>
              <a:cs typeface="Arial" pitchFamily="34" charset="0"/>
            </a:endParaRPr>
          </a:p>
          <a:p>
            <a:pPr>
              <a:lnSpc>
                <a:spcPct val="120000"/>
              </a:lnSpc>
              <a:spcBef>
                <a:spcPts val="0"/>
              </a:spcBef>
            </a:pPr>
            <a:r>
              <a:rPr lang="en-US" sz="2100">
                <a:latin typeface="Arial" pitchFamily="34" charset="0"/>
                <a:cs typeface="Arial" pitchFamily="34" charset="0"/>
              </a:rPr>
              <a:t>An ounce of strengthening prevention is worth more than a pound of treatment and reintegration cure</a:t>
            </a:r>
          </a:p>
          <a:p>
            <a:pPr>
              <a:lnSpc>
                <a:spcPct val="120000"/>
              </a:lnSpc>
              <a:spcBef>
                <a:spcPts val="0"/>
              </a:spcBef>
            </a:pPr>
            <a:endParaRPr lang="en-US" sz="1900">
              <a:latin typeface="Arial" pitchFamily="34" charset="0"/>
              <a:cs typeface="Arial" pitchFamily="34" charset="0"/>
            </a:endParaRPr>
          </a:p>
          <a:p>
            <a:pPr>
              <a:lnSpc>
                <a:spcPct val="120000"/>
              </a:lnSpc>
              <a:spcBef>
                <a:spcPts val="0"/>
              </a:spcBef>
            </a:pPr>
            <a:r>
              <a:rPr lang="en-US" sz="2100">
                <a:latin typeface="Arial" pitchFamily="34" charset="0"/>
                <a:cs typeface="Arial" pitchFamily="34" charset="0"/>
              </a:rPr>
              <a:t>Strategies: </a:t>
            </a:r>
          </a:p>
          <a:p>
            <a:pPr lvl="1">
              <a:lnSpc>
                <a:spcPct val="120000"/>
              </a:lnSpc>
              <a:spcBef>
                <a:spcPts val="0"/>
              </a:spcBef>
            </a:pPr>
            <a:r>
              <a:rPr lang="en-US" sz="1900">
                <a:latin typeface="Arial" pitchFamily="34" charset="0"/>
                <a:cs typeface="Arial" pitchFamily="34" charset="0"/>
              </a:rPr>
              <a:t>Instill knowledge through tough, realistic, &amp; necessary training</a:t>
            </a:r>
          </a:p>
          <a:p>
            <a:pPr lvl="1">
              <a:lnSpc>
                <a:spcPct val="120000"/>
              </a:lnSpc>
              <a:spcBef>
                <a:spcPts val="0"/>
              </a:spcBef>
            </a:pPr>
            <a:r>
              <a:rPr lang="en-US" sz="1900">
                <a:latin typeface="Arial" pitchFamily="34" charset="0"/>
                <a:cs typeface="Arial" pitchFamily="34" charset="0"/>
              </a:rPr>
              <a:t>Foster unit/social cohesion</a:t>
            </a:r>
          </a:p>
          <a:p>
            <a:pPr lvl="1">
              <a:lnSpc>
                <a:spcPct val="120000"/>
              </a:lnSpc>
              <a:spcBef>
                <a:spcPts val="0"/>
              </a:spcBef>
            </a:pPr>
            <a:r>
              <a:rPr lang="en-US" sz="1900">
                <a:latin typeface="Arial" pitchFamily="34" charset="0"/>
                <a:cs typeface="Arial" pitchFamily="34" charset="0"/>
              </a:rPr>
              <a:t>Direct &amp; continuous involvement of leadership to instill discipline, hardiness, courage </a:t>
            </a:r>
          </a:p>
          <a:p>
            <a:pPr lvl="1">
              <a:lnSpc>
                <a:spcPct val="120000"/>
              </a:lnSpc>
              <a:spcBef>
                <a:spcPts val="0"/>
              </a:spcBef>
            </a:pPr>
            <a:r>
              <a:rPr lang="en-US" sz="1900">
                <a:latin typeface="Arial" pitchFamily="34" charset="0"/>
                <a:cs typeface="Arial" pitchFamily="34" charset="0"/>
              </a:rPr>
              <a:t>Clear communication and inclusion</a:t>
            </a:r>
          </a:p>
          <a:p>
            <a:pPr lvl="1">
              <a:lnSpc>
                <a:spcPct val="110000"/>
              </a:lnSpc>
              <a:spcBef>
                <a:spcPts val="0"/>
              </a:spcBef>
            </a:pPr>
            <a:endParaRPr lang="en-US" sz="1200">
              <a:latin typeface="Arial" pitchFamily="34" charset="0"/>
              <a:cs typeface="Arial" pitchFamily="34" charset="0"/>
            </a:endParaRPr>
          </a:p>
          <a:p>
            <a:pPr lvl="1">
              <a:lnSpc>
                <a:spcPct val="110000"/>
              </a:lnSpc>
              <a:spcBef>
                <a:spcPts val="0"/>
              </a:spcBef>
            </a:pPr>
            <a:endParaRPr lang="en-US" sz="1200">
              <a:latin typeface="Arial" pitchFamily="34" charset="0"/>
              <a:cs typeface="Arial" pitchFamily="34" charset="0"/>
            </a:endParaRPr>
          </a:p>
        </p:txBody>
      </p:sp>
      <p:pic>
        <p:nvPicPr>
          <p:cNvPr id="3" name="Picture 2"/>
          <p:cNvPicPr>
            <a:picLocks noChangeAspect="1"/>
          </p:cNvPicPr>
          <p:nvPr/>
        </p:nvPicPr>
        <p:blipFill rotWithShape="1">
          <a:blip r:embed="rId3"/>
          <a:srcRect l="1614" t="1890" r="1" b="2481"/>
          <a:stretch/>
        </p:blipFill>
        <p:spPr>
          <a:xfrm>
            <a:off x="6572250" y="1385887"/>
            <a:ext cx="2453040" cy="2371724"/>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6" name="Group 5"/>
          <p:cNvGrpSpPr/>
          <p:nvPr/>
        </p:nvGrpSpPr>
        <p:grpSpPr>
          <a:xfrm>
            <a:off x="0" y="-23052"/>
            <a:ext cx="9144000" cy="1191237"/>
            <a:chOff x="-9633285" y="1601170"/>
            <a:chExt cx="9144000" cy="1191237"/>
          </a:xfrm>
        </p:grpSpPr>
        <p:sp>
          <p:nvSpPr>
            <p:cNvPr id="7" name="Title 1"/>
            <p:cNvSpPr txBox="1">
              <a:spLocks/>
            </p:cNvSpPr>
            <p:nvPr/>
          </p:nvSpPr>
          <p:spPr>
            <a:xfrm>
              <a:off x="-9633285" y="1601170"/>
              <a:ext cx="9144000" cy="1191237"/>
            </a:xfrm>
            <a:prstGeom prst="rect">
              <a:avLst/>
            </a:prstGeom>
            <a:solidFill>
              <a:srgbClr val="1F497D">
                <a:lumMod val="40000"/>
                <a:lumOff val="60000"/>
              </a:srgbClr>
            </a:solid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                       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                    Stress Control (CG -0SC )</a:t>
              </a:r>
            </a:p>
          </p:txBody>
        </p:sp>
        <p:grpSp>
          <p:nvGrpSpPr>
            <p:cNvPr id="9" name="Group 8"/>
            <p:cNvGrpSpPr/>
            <p:nvPr/>
          </p:nvGrpSpPr>
          <p:grpSpPr>
            <a:xfrm>
              <a:off x="-7815266" y="1759288"/>
              <a:ext cx="896528" cy="972793"/>
              <a:chOff x="-916016" y="1728576"/>
              <a:chExt cx="816935" cy="868426"/>
            </a:xfrm>
          </p:grpSpPr>
          <p:sp>
            <p:nvSpPr>
              <p:cNvPr id="14" name="Oval 13"/>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a:blip r:embed="rId5">
                <a:clrChange>
                  <a:clrFrom>
                    <a:srgbClr val="FFFFFF"/>
                  </a:clrFrom>
                  <a:clrTo>
                    <a:srgbClr val="FFFFFF">
                      <a:alpha val="0"/>
                    </a:srgbClr>
                  </a:clrTo>
                </a:clrChange>
              </a:blip>
              <a:stretch>
                <a:fillRect/>
              </a:stretch>
            </p:blipFill>
            <p:spPr>
              <a:xfrm>
                <a:off x="-916016" y="1732021"/>
                <a:ext cx="816935" cy="864981"/>
              </a:xfrm>
              <a:prstGeom prst="rect">
                <a:avLst/>
              </a:prstGeom>
            </p:spPr>
          </p:pic>
          <p:pic>
            <p:nvPicPr>
              <p:cNvPr id="25" name="Picture 24">
                <a:extLst>
                  <a:ext uri="{FF2B5EF4-FFF2-40B4-BE49-F238E27FC236}">
                    <a16:creationId xmlns:a16="http://schemas.microsoft.com/office/drawing/2014/main" id="{85AA7F6B-74D9-D4F9-F0FD-38C7737F54E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16016" y="1728576"/>
                <a:ext cx="816935" cy="864981"/>
              </a:xfrm>
              <a:prstGeom prst="rect">
                <a:avLst/>
              </a:prstGeom>
            </p:spPr>
          </p:pic>
        </p:grpSp>
        <p:grpSp>
          <p:nvGrpSpPr>
            <p:cNvPr id="10" name="Group 9"/>
            <p:cNvGrpSpPr/>
            <p:nvPr/>
          </p:nvGrpSpPr>
          <p:grpSpPr>
            <a:xfrm>
              <a:off x="-8699263" y="1786199"/>
              <a:ext cx="883997" cy="877900"/>
              <a:chOff x="9134475" y="914400"/>
              <a:chExt cx="883997" cy="877900"/>
            </a:xfrm>
          </p:grpSpPr>
          <p:sp>
            <p:nvSpPr>
              <p:cNvPr id="12" name="Oval 11"/>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6">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
        <p:nvSpPr>
          <p:cNvPr id="2" name="Oval 1">
            <a:extLst>
              <a:ext uri="{FF2B5EF4-FFF2-40B4-BE49-F238E27FC236}">
                <a16:creationId xmlns:a16="http://schemas.microsoft.com/office/drawing/2014/main" id="{2DA1A62C-00A1-534D-3EA9-8B7171E71CEE}"/>
              </a:ext>
            </a:extLst>
          </p:cNvPr>
          <p:cNvSpPr/>
          <p:nvPr/>
        </p:nvSpPr>
        <p:spPr>
          <a:xfrm>
            <a:off x="7253404" y="2117558"/>
            <a:ext cx="895985" cy="8261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C2E4199A-0B79-F031-E459-708AF5DF66E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306193" y="2079009"/>
            <a:ext cx="840381" cy="866988"/>
          </a:xfrm>
          <a:prstGeom prst="rect">
            <a:avLst/>
          </a:prstGeom>
        </p:spPr>
      </p:pic>
      <p:sp>
        <p:nvSpPr>
          <p:cNvPr id="4" name="Flowchart: Connector 3">
            <a:extLst>
              <a:ext uri="{FF2B5EF4-FFF2-40B4-BE49-F238E27FC236}">
                <a16:creationId xmlns:a16="http://schemas.microsoft.com/office/drawing/2014/main" id="{C3C9EDFA-E0A7-0395-E36B-FA6C9A8797BF}"/>
              </a:ext>
            </a:extLst>
          </p:cNvPr>
          <p:cNvSpPr/>
          <p:nvPr/>
        </p:nvSpPr>
        <p:spPr>
          <a:xfrm>
            <a:off x="7287612" y="2123976"/>
            <a:ext cx="882315" cy="7711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28" name="Picture 27" descr="Logo&#10;&#10;Description automatically generated">
            <a:extLst>
              <a:ext uri="{FF2B5EF4-FFF2-40B4-BE49-F238E27FC236}">
                <a16:creationId xmlns:a16="http://schemas.microsoft.com/office/drawing/2014/main" id="{BC7D5782-ABE4-32D5-64E2-4A8E1B864DC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253404" y="2094588"/>
            <a:ext cx="935719" cy="842877"/>
          </a:xfrm>
          <a:prstGeom prst="rect">
            <a:avLst/>
          </a:prstGeom>
        </p:spPr>
      </p:pic>
    </p:spTree>
    <p:extLst>
      <p:ext uri="{BB962C8B-B14F-4D97-AF65-F5344CB8AC3E}">
        <p14:creationId xmlns:p14="http://schemas.microsoft.com/office/powerpoint/2010/main" val="652111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379332"/>
            <a:ext cx="8267700" cy="602829"/>
          </a:xfrm>
        </p:spPr>
        <p:txBody>
          <a:bodyPr lIns="0" tIns="0" rIns="0" bIns="0" anchor="b" anchorCtr="0"/>
          <a:lstStyle/>
          <a:p>
            <a:pPr algn="l" eaLnBrk="1" hangingPunct="1"/>
            <a:r>
              <a:rPr lang="en-US" sz="3600" b="1">
                <a:latin typeface="Times New Roman" pitchFamily="18" charset="0"/>
                <a:cs typeface="Times New Roman" pitchFamily="18" charset="0"/>
              </a:rPr>
              <a:t>Mitigate</a:t>
            </a:r>
          </a:p>
        </p:txBody>
      </p:sp>
      <p:sp>
        <p:nvSpPr>
          <p:cNvPr id="7171" name="Rectangle 3"/>
          <p:cNvSpPr>
            <a:spLocks noGrp="1" noChangeArrowheads="1"/>
          </p:cNvSpPr>
          <p:nvPr>
            <p:ph type="body" sz="half" idx="4294967295"/>
          </p:nvPr>
        </p:nvSpPr>
        <p:spPr>
          <a:xfrm>
            <a:off x="509837" y="2226634"/>
            <a:ext cx="5696031" cy="3647440"/>
          </a:xfrm>
        </p:spPr>
        <p:txBody>
          <a:bodyPr>
            <a:normAutofit/>
          </a:bodyPr>
          <a:lstStyle/>
          <a:p>
            <a:pPr>
              <a:lnSpc>
                <a:spcPct val="100000"/>
              </a:lnSpc>
              <a:spcBef>
                <a:spcPts val="0"/>
              </a:spcBef>
            </a:pPr>
            <a:r>
              <a:rPr lang="en-US" sz="1800" b="1" dirty="0">
                <a:latin typeface="Arial" pitchFamily="34" charset="0"/>
                <a:cs typeface="Arial" pitchFamily="34" charset="0"/>
              </a:rPr>
              <a:t>Mitigate</a:t>
            </a:r>
            <a:r>
              <a:rPr lang="en-US" sz="1800" dirty="0">
                <a:latin typeface="Arial" pitchFamily="34" charset="0"/>
                <a:cs typeface="Arial" pitchFamily="34" charset="0"/>
              </a:rPr>
              <a:t> stress for optimal functioning and to prevent the negative effects of stress reactions and injuries</a:t>
            </a:r>
          </a:p>
          <a:p>
            <a:pPr marL="0" indent="0">
              <a:lnSpc>
                <a:spcPct val="100000"/>
              </a:lnSpc>
              <a:spcBef>
                <a:spcPts val="0"/>
              </a:spcBef>
              <a:buNone/>
            </a:pPr>
            <a:endParaRPr lang="en-US" sz="1800" dirty="0">
              <a:latin typeface="Arial" pitchFamily="34" charset="0"/>
              <a:cs typeface="Arial" pitchFamily="34" charset="0"/>
            </a:endParaRPr>
          </a:p>
          <a:p>
            <a:pPr>
              <a:lnSpc>
                <a:spcPct val="100000"/>
              </a:lnSpc>
              <a:spcBef>
                <a:spcPts val="0"/>
              </a:spcBef>
            </a:pPr>
            <a:r>
              <a:rPr lang="en-US" sz="1800" dirty="0">
                <a:latin typeface="Arial" pitchFamily="34" charset="0"/>
                <a:cs typeface="Arial" pitchFamily="34" charset="0"/>
              </a:rPr>
              <a:t>Reduce the force &amp; intensity of stressors experienced whenever possible</a:t>
            </a:r>
          </a:p>
          <a:p>
            <a:pPr>
              <a:lnSpc>
                <a:spcPct val="100000"/>
              </a:lnSpc>
              <a:spcBef>
                <a:spcPts val="0"/>
              </a:spcBef>
            </a:pPr>
            <a:endParaRPr lang="en-US" sz="1800" dirty="0">
              <a:latin typeface="Arial" pitchFamily="34" charset="0"/>
              <a:cs typeface="Arial" pitchFamily="34" charset="0"/>
            </a:endParaRPr>
          </a:p>
          <a:p>
            <a:pPr>
              <a:lnSpc>
                <a:spcPct val="100000"/>
              </a:lnSpc>
              <a:spcBef>
                <a:spcPts val="0"/>
              </a:spcBef>
            </a:pPr>
            <a:r>
              <a:rPr lang="en-US" sz="1800" dirty="0">
                <a:latin typeface="Arial" pitchFamily="34" charset="0"/>
                <a:cs typeface="Arial" pitchFamily="34" charset="0"/>
              </a:rPr>
              <a:t>Strategies:</a:t>
            </a:r>
          </a:p>
          <a:p>
            <a:pPr lvl="1">
              <a:lnSpc>
                <a:spcPct val="100000"/>
              </a:lnSpc>
              <a:spcBef>
                <a:spcPts val="0"/>
              </a:spcBef>
            </a:pPr>
            <a:r>
              <a:rPr lang="en-US" sz="1600" dirty="0">
                <a:latin typeface="Arial" pitchFamily="34" charset="0"/>
                <a:cs typeface="Arial" pitchFamily="34" charset="0"/>
              </a:rPr>
              <a:t>Remove unnecessary stressors</a:t>
            </a:r>
          </a:p>
          <a:p>
            <a:pPr lvl="1">
              <a:lnSpc>
                <a:spcPct val="100000"/>
              </a:lnSpc>
              <a:spcBef>
                <a:spcPts val="0"/>
              </a:spcBef>
            </a:pPr>
            <a:r>
              <a:rPr lang="en-US" sz="1600" dirty="0">
                <a:latin typeface="Arial" pitchFamily="34" charset="0"/>
                <a:cs typeface="Arial" pitchFamily="34" charset="0"/>
              </a:rPr>
              <a:t>Help to balance competing priorities</a:t>
            </a:r>
          </a:p>
          <a:p>
            <a:pPr lvl="1">
              <a:lnSpc>
                <a:spcPct val="100000"/>
              </a:lnSpc>
              <a:spcBef>
                <a:spcPts val="0"/>
              </a:spcBef>
            </a:pPr>
            <a:r>
              <a:rPr lang="en-US" sz="1600" dirty="0">
                <a:latin typeface="Arial" pitchFamily="34" charset="0"/>
                <a:cs typeface="Arial" pitchFamily="34" charset="0"/>
              </a:rPr>
              <a:t>Ensure adequate sleep, rest and recreation </a:t>
            </a:r>
          </a:p>
          <a:p>
            <a:pPr lvl="1">
              <a:lnSpc>
                <a:spcPct val="100000"/>
              </a:lnSpc>
              <a:spcBef>
                <a:spcPts val="0"/>
              </a:spcBef>
            </a:pPr>
            <a:r>
              <a:rPr lang="en-US" sz="1600" dirty="0">
                <a:latin typeface="Arial" pitchFamily="34" charset="0"/>
                <a:cs typeface="Arial" pitchFamily="34" charset="0"/>
              </a:rPr>
              <a:t>Conduct After-Action Review (AAR)/debriefs in small groups after any operational or training event</a:t>
            </a:r>
          </a:p>
          <a:p>
            <a:pPr lvl="1">
              <a:lnSpc>
                <a:spcPct val="100000"/>
              </a:lnSpc>
              <a:spcBef>
                <a:spcPts val="0"/>
              </a:spcBef>
            </a:pPr>
            <a:endParaRPr lang="en-US" sz="1600" dirty="0">
              <a:latin typeface="Arial" pitchFamily="34" charset="0"/>
              <a:cs typeface="Arial" pitchFamily="34" charset="0"/>
            </a:endParaRPr>
          </a:p>
          <a:p>
            <a:pPr lvl="1">
              <a:lnSpc>
                <a:spcPct val="100000"/>
              </a:lnSpc>
              <a:spcBef>
                <a:spcPts val="0"/>
              </a:spcBef>
            </a:pPr>
            <a:endParaRPr lang="en-US" sz="1600" dirty="0">
              <a:latin typeface="Arial" pitchFamily="34" charset="0"/>
              <a:cs typeface="Arial" pitchFamily="34" charset="0"/>
            </a:endParaRPr>
          </a:p>
        </p:txBody>
      </p:sp>
      <p:pic>
        <p:nvPicPr>
          <p:cNvPr id="3" name="Picture 2"/>
          <p:cNvPicPr>
            <a:picLocks noChangeAspect="1"/>
          </p:cNvPicPr>
          <p:nvPr/>
        </p:nvPicPr>
        <p:blipFill rotWithShape="1">
          <a:blip r:embed="rId3"/>
          <a:srcRect l="1978"/>
          <a:stretch/>
        </p:blipFill>
        <p:spPr>
          <a:xfrm>
            <a:off x="6609533" y="1283891"/>
            <a:ext cx="2498746" cy="2468880"/>
          </a:xfrm>
          <a:prstGeom prst="rect">
            <a:avLst/>
          </a:prstGeom>
        </p:spPr>
      </p:pic>
      <p:grpSp>
        <p:nvGrpSpPr>
          <p:cNvPr id="6" name="Group 5"/>
          <p:cNvGrpSpPr/>
          <p:nvPr/>
        </p:nvGrpSpPr>
        <p:grpSpPr>
          <a:xfrm>
            <a:off x="-35721" y="-12380"/>
            <a:ext cx="9144000" cy="1191237"/>
            <a:chOff x="-9669006" y="1588790"/>
            <a:chExt cx="9144000" cy="1191237"/>
          </a:xfrm>
        </p:grpSpPr>
        <p:sp>
          <p:nvSpPr>
            <p:cNvPr id="7" name="Title 1"/>
            <p:cNvSpPr txBox="1">
              <a:spLocks/>
            </p:cNvSpPr>
            <p:nvPr/>
          </p:nvSpPr>
          <p:spPr>
            <a:xfrm>
              <a:off x="-9669006" y="1588790"/>
              <a:ext cx="9144000" cy="1191237"/>
            </a:xfrm>
            <a:prstGeom prst="rect">
              <a:avLst/>
            </a:prstGeom>
            <a:solidFill>
              <a:srgbClr val="1F497D">
                <a:lumMod val="40000"/>
                <a:lumOff val="60000"/>
              </a:srgbClr>
            </a:solid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                       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                    Stress Control (CG -0SC )</a:t>
              </a:r>
            </a:p>
          </p:txBody>
        </p:sp>
        <p:grpSp>
          <p:nvGrpSpPr>
            <p:cNvPr id="9" name="Group 8"/>
            <p:cNvGrpSpPr/>
            <p:nvPr/>
          </p:nvGrpSpPr>
          <p:grpSpPr>
            <a:xfrm>
              <a:off x="-7813493" y="1786199"/>
              <a:ext cx="896528" cy="915114"/>
              <a:chOff x="-914400" y="1752600"/>
              <a:chExt cx="816935" cy="816935"/>
            </a:xfrm>
          </p:grpSpPr>
          <p:sp>
            <p:nvSpPr>
              <p:cNvPr id="14" name="Oval 13"/>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0" name="Group 9"/>
            <p:cNvGrpSpPr/>
            <p:nvPr/>
          </p:nvGrpSpPr>
          <p:grpSpPr>
            <a:xfrm>
              <a:off x="-8699263" y="1786199"/>
              <a:ext cx="883997" cy="877900"/>
              <a:chOff x="9134475" y="914400"/>
              <a:chExt cx="883997" cy="877900"/>
            </a:xfrm>
          </p:grpSpPr>
          <p:sp>
            <p:nvSpPr>
              <p:cNvPr id="12" name="Oval 11"/>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
        <p:nvSpPr>
          <p:cNvPr id="21" name="Flowchart: Connector 20">
            <a:extLst>
              <a:ext uri="{FF2B5EF4-FFF2-40B4-BE49-F238E27FC236}">
                <a16:creationId xmlns:a16="http://schemas.microsoft.com/office/drawing/2014/main" id="{4A923CD2-09D0-A559-8371-3FB3E641EADA}"/>
              </a:ext>
            </a:extLst>
          </p:cNvPr>
          <p:cNvSpPr/>
          <p:nvPr/>
        </p:nvSpPr>
        <p:spPr>
          <a:xfrm>
            <a:off x="7403692" y="2087195"/>
            <a:ext cx="663678" cy="69826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Logo&#10;&#10;Description automatically generated">
            <a:extLst>
              <a:ext uri="{FF2B5EF4-FFF2-40B4-BE49-F238E27FC236}">
                <a16:creationId xmlns:a16="http://schemas.microsoft.com/office/drawing/2014/main" id="{A23F2613-C554-0A53-2CBC-9CEC10870C4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253404" y="2041154"/>
            <a:ext cx="976196" cy="879338"/>
          </a:xfrm>
          <a:prstGeom prst="rect">
            <a:avLst/>
          </a:prstGeom>
        </p:spPr>
      </p:pic>
    </p:spTree>
    <p:extLst>
      <p:ext uri="{BB962C8B-B14F-4D97-AF65-F5344CB8AC3E}">
        <p14:creationId xmlns:p14="http://schemas.microsoft.com/office/powerpoint/2010/main" val="1782377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379332"/>
            <a:ext cx="8267700" cy="602829"/>
          </a:xfrm>
        </p:spPr>
        <p:txBody>
          <a:bodyPr lIns="0" tIns="0" rIns="0" bIns="0" anchor="b" anchorCtr="0"/>
          <a:lstStyle/>
          <a:p>
            <a:pPr algn="l" eaLnBrk="1" hangingPunct="1"/>
            <a:r>
              <a:rPr lang="en-US" sz="3600" b="1">
                <a:latin typeface="Times New Roman" pitchFamily="18" charset="0"/>
                <a:cs typeface="Times New Roman" pitchFamily="18" charset="0"/>
              </a:rPr>
              <a:t>Identify</a:t>
            </a:r>
          </a:p>
        </p:txBody>
      </p:sp>
      <p:sp>
        <p:nvSpPr>
          <p:cNvPr id="7171" name="Rectangle 3"/>
          <p:cNvSpPr>
            <a:spLocks noGrp="1" noChangeArrowheads="1"/>
          </p:cNvSpPr>
          <p:nvPr>
            <p:ph type="body" sz="half" idx="4294967295"/>
          </p:nvPr>
        </p:nvSpPr>
        <p:spPr>
          <a:xfrm>
            <a:off x="533399" y="2183110"/>
            <a:ext cx="6781801" cy="3647440"/>
          </a:xfrm>
        </p:spPr>
        <p:txBody>
          <a:bodyPr>
            <a:noAutofit/>
          </a:bodyPr>
          <a:lstStyle/>
          <a:p>
            <a:pPr>
              <a:lnSpc>
                <a:spcPct val="100000"/>
              </a:lnSpc>
              <a:spcBef>
                <a:spcPts val="0"/>
              </a:spcBef>
            </a:pPr>
            <a:r>
              <a:rPr lang="en-US" sz="1800" b="1">
                <a:latin typeface="Arial" panose="020B0604020202020204" pitchFamily="34" charset="0"/>
                <a:cs typeface="Arial" pitchFamily="34" charset="0"/>
              </a:rPr>
              <a:t>Identify and monitor</a:t>
            </a:r>
            <a:r>
              <a:rPr lang="en-US" sz="1800">
                <a:latin typeface="Arial" pitchFamily="34" charset="0"/>
                <a:cs typeface="Arial" pitchFamily="34" charset="0"/>
              </a:rPr>
              <a:t> the stress zones in which</a:t>
            </a:r>
          </a:p>
          <a:p>
            <a:pPr marL="0" indent="0">
              <a:lnSpc>
                <a:spcPct val="100000"/>
              </a:lnSpc>
              <a:spcBef>
                <a:spcPts val="0"/>
              </a:spcBef>
              <a:buNone/>
            </a:pPr>
            <a:r>
              <a:rPr lang="en-US" sz="1800">
                <a:latin typeface="Arial" pitchFamily="34" charset="0"/>
                <a:cs typeface="Arial" pitchFamily="34" charset="0"/>
              </a:rPr>
              <a:t>   individuals are operating and the stressors by which </a:t>
            </a:r>
          </a:p>
          <a:p>
            <a:pPr marL="0" indent="0">
              <a:lnSpc>
                <a:spcPct val="100000"/>
              </a:lnSpc>
              <a:spcBef>
                <a:spcPts val="0"/>
              </a:spcBef>
              <a:buNone/>
            </a:pPr>
            <a:r>
              <a:rPr lang="en-US" sz="1800">
                <a:latin typeface="Arial" pitchFamily="34" charset="0"/>
                <a:cs typeface="Arial" pitchFamily="34" charset="0"/>
              </a:rPr>
              <a:t>   they are being challenged</a:t>
            </a:r>
          </a:p>
          <a:p>
            <a:pPr>
              <a:lnSpc>
                <a:spcPct val="100000"/>
              </a:lnSpc>
              <a:spcBef>
                <a:spcPts val="0"/>
              </a:spcBef>
            </a:pPr>
            <a:endParaRPr lang="en-US" sz="1800">
              <a:latin typeface="Arial" pitchFamily="34" charset="0"/>
              <a:cs typeface="Arial" pitchFamily="34" charset="0"/>
            </a:endParaRPr>
          </a:p>
          <a:p>
            <a:pPr>
              <a:lnSpc>
                <a:spcPct val="100000"/>
              </a:lnSpc>
              <a:spcBef>
                <a:spcPts val="0"/>
              </a:spcBef>
            </a:pPr>
            <a:r>
              <a:rPr lang="en-US" sz="1800">
                <a:latin typeface="Arial" pitchFamily="34" charset="0"/>
                <a:cs typeface="Arial" pitchFamily="34" charset="0"/>
              </a:rPr>
              <a:t>Know the individuals in your unit, including their specific strengths and weaknesses </a:t>
            </a:r>
          </a:p>
          <a:p>
            <a:pPr marL="0" indent="0">
              <a:lnSpc>
                <a:spcPct val="100000"/>
              </a:lnSpc>
              <a:spcBef>
                <a:spcPts val="0"/>
              </a:spcBef>
              <a:buNone/>
            </a:pPr>
            <a:endParaRPr lang="en-US" sz="1800">
              <a:latin typeface="Arial" pitchFamily="34" charset="0"/>
              <a:cs typeface="Arial" pitchFamily="34" charset="0"/>
            </a:endParaRPr>
          </a:p>
          <a:p>
            <a:pPr>
              <a:lnSpc>
                <a:spcPct val="100000"/>
              </a:lnSpc>
              <a:spcBef>
                <a:spcPts val="0"/>
              </a:spcBef>
            </a:pPr>
            <a:r>
              <a:rPr lang="en-US" sz="1800">
                <a:latin typeface="Arial" pitchFamily="34" charset="0"/>
                <a:cs typeface="Arial" pitchFamily="34" charset="0"/>
              </a:rPr>
              <a:t>Timely interventions to prevent small problems from </a:t>
            </a:r>
          </a:p>
          <a:p>
            <a:pPr marL="0" indent="0">
              <a:lnSpc>
                <a:spcPct val="100000"/>
              </a:lnSpc>
              <a:spcBef>
                <a:spcPts val="0"/>
              </a:spcBef>
              <a:buNone/>
            </a:pPr>
            <a:r>
              <a:rPr lang="en-US" sz="1800">
                <a:latin typeface="Arial" pitchFamily="34" charset="0"/>
                <a:cs typeface="Arial" pitchFamily="34" charset="0"/>
              </a:rPr>
              <a:t>    becoming big ones</a:t>
            </a:r>
          </a:p>
          <a:p>
            <a:pPr>
              <a:lnSpc>
                <a:spcPct val="100000"/>
              </a:lnSpc>
              <a:spcBef>
                <a:spcPts val="0"/>
              </a:spcBef>
            </a:pPr>
            <a:endParaRPr lang="en-US" sz="1800">
              <a:latin typeface="Arial" pitchFamily="34" charset="0"/>
              <a:cs typeface="Arial" pitchFamily="34" charset="0"/>
            </a:endParaRPr>
          </a:p>
          <a:p>
            <a:pPr>
              <a:lnSpc>
                <a:spcPct val="100000"/>
              </a:lnSpc>
              <a:spcBef>
                <a:spcPts val="0"/>
              </a:spcBef>
            </a:pPr>
            <a:r>
              <a:rPr lang="en-US" sz="1800">
                <a:latin typeface="Arial" pitchFamily="34" charset="0"/>
                <a:cs typeface="Arial" pitchFamily="34" charset="0"/>
              </a:rPr>
              <a:t>Strategies: Identify, Watch and Listen for:</a:t>
            </a:r>
          </a:p>
          <a:p>
            <a:pPr lvl="1">
              <a:lnSpc>
                <a:spcPct val="100000"/>
              </a:lnSpc>
              <a:spcBef>
                <a:spcPts val="0"/>
              </a:spcBef>
            </a:pPr>
            <a:r>
              <a:rPr lang="en-US" sz="1800">
                <a:latin typeface="Arial" pitchFamily="34" charset="0"/>
                <a:cs typeface="Arial" pitchFamily="34" charset="0"/>
              </a:rPr>
              <a:t>Stressors encountered </a:t>
            </a:r>
          </a:p>
          <a:p>
            <a:pPr lvl="1">
              <a:lnSpc>
                <a:spcPct val="100000"/>
              </a:lnSpc>
              <a:spcBef>
                <a:spcPts val="0"/>
              </a:spcBef>
            </a:pPr>
            <a:r>
              <a:rPr lang="en-US" sz="1800">
                <a:latin typeface="Arial" pitchFamily="34" charset="0"/>
                <a:cs typeface="Arial" pitchFamily="34" charset="0"/>
              </a:rPr>
              <a:t>Level of distress (stress reactions)</a:t>
            </a:r>
          </a:p>
          <a:p>
            <a:pPr lvl="1">
              <a:lnSpc>
                <a:spcPct val="100000"/>
              </a:lnSpc>
              <a:spcBef>
                <a:spcPts val="0"/>
              </a:spcBef>
            </a:pPr>
            <a:r>
              <a:rPr lang="en-US" sz="1800">
                <a:latin typeface="Arial" pitchFamily="34" charset="0"/>
                <a:cs typeface="Arial" pitchFamily="34" charset="0"/>
              </a:rPr>
              <a:t>If functioning and performance have been degraded</a:t>
            </a:r>
          </a:p>
          <a:p>
            <a:pPr lvl="1">
              <a:lnSpc>
                <a:spcPct val="110000"/>
              </a:lnSpc>
              <a:spcBef>
                <a:spcPts val="0"/>
              </a:spcBef>
            </a:pPr>
            <a:endParaRPr lang="en-US" sz="1800">
              <a:latin typeface="Arial" pitchFamily="34" charset="0"/>
              <a:cs typeface="Arial" pitchFamily="34" charset="0"/>
            </a:endParaRPr>
          </a:p>
          <a:p>
            <a:pPr lvl="1">
              <a:lnSpc>
                <a:spcPct val="110000"/>
              </a:lnSpc>
              <a:spcBef>
                <a:spcPts val="0"/>
              </a:spcBef>
            </a:pPr>
            <a:endParaRPr lang="en-US" sz="1800">
              <a:latin typeface="Arial" pitchFamily="34" charset="0"/>
              <a:cs typeface="Arial" pitchFamily="34" charset="0"/>
            </a:endParaRPr>
          </a:p>
        </p:txBody>
      </p:sp>
      <p:pic>
        <p:nvPicPr>
          <p:cNvPr id="3" name="Picture 2"/>
          <p:cNvPicPr>
            <a:picLocks noChangeAspect="1"/>
          </p:cNvPicPr>
          <p:nvPr/>
        </p:nvPicPr>
        <p:blipFill rotWithShape="1">
          <a:blip r:embed="rId3"/>
          <a:srcRect l="1887"/>
          <a:stretch/>
        </p:blipFill>
        <p:spPr>
          <a:xfrm>
            <a:off x="6614540" y="1357312"/>
            <a:ext cx="2400868" cy="2414588"/>
          </a:xfrm>
          <a:prstGeom prst="rect">
            <a:avLst/>
          </a:prstGeom>
        </p:spPr>
      </p:pic>
      <p:grpSp>
        <p:nvGrpSpPr>
          <p:cNvPr id="6" name="Group 5"/>
          <p:cNvGrpSpPr/>
          <p:nvPr/>
        </p:nvGrpSpPr>
        <p:grpSpPr>
          <a:xfrm>
            <a:off x="0" y="3354"/>
            <a:ext cx="9144000" cy="1191237"/>
            <a:chOff x="-9633285" y="1601170"/>
            <a:chExt cx="9144000" cy="1191237"/>
          </a:xfrm>
        </p:grpSpPr>
        <p:sp>
          <p:nvSpPr>
            <p:cNvPr id="7" name="Title 1"/>
            <p:cNvSpPr txBox="1">
              <a:spLocks/>
            </p:cNvSpPr>
            <p:nvPr/>
          </p:nvSpPr>
          <p:spPr>
            <a:xfrm>
              <a:off x="-9633285" y="1601170"/>
              <a:ext cx="9144000" cy="1191237"/>
            </a:xfrm>
            <a:prstGeom prst="rect">
              <a:avLst/>
            </a:prstGeom>
            <a:solidFill>
              <a:srgbClr val="1F497D">
                <a:lumMod val="40000"/>
                <a:lumOff val="60000"/>
              </a:srgbClr>
            </a:solid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                       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                    Stress Control (CG -0SC )</a:t>
              </a:r>
            </a:p>
          </p:txBody>
        </p:sp>
        <p:grpSp>
          <p:nvGrpSpPr>
            <p:cNvPr id="9" name="Group 8"/>
            <p:cNvGrpSpPr/>
            <p:nvPr/>
          </p:nvGrpSpPr>
          <p:grpSpPr>
            <a:xfrm>
              <a:off x="-7815266" y="1786199"/>
              <a:ext cx="898301" cy="915114"/>
              <a:chOff x="-916016" y="1752600"/>
              <a:chExt cx="818551" cy="816935"/>
            </a:xfrm>
          </p:grpSpPr>
          <p:sp>
            <p:nvSpPr>
              <p:cNvPr id="14" name="Oval 13"/>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pic>
            <p:nvPicPr>
              <p:cNvPr id="4" name="Picture 3">
                <a:extLst>
                  <a:ext uri="{FF2B5EF4-FFF2-40B4-BE49-F238E27FC236}">
                    <a16:creationId xmlns:a16="http://schemas.microsoft.com/office/drawing/2014/main" id="{820B872B-B3FF-5FE0-4569-ED45D6F66C1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16016" y="1752600"/>
                <a:ext cx="816935" cy="816935"/>
              </a:xfrm>
              <a:prstGeom prst="rect">
                <a:avLst/>
              </a:prstGeom>
            </p:spPr>
          </p:pic>
        </p:grpSp>
        <p:grpSp>
          <p:nvGrpSpPr>
            <p:cNvPr id="10" name="Group 9"/>
            <p:cNvGrpSpPr/>
            <p:nvPr/>
          </p:nvGrpSpPr>
          <p:grpSpPr>
            <a:xfrm>
              <a:off x="-8699263" y="1786199"/>
              <a:ext cx="883997" cy="877900"/>
              <a:chOff x="9134475" y="914400"/>
              <a:chExt cx="883997" cy="877900"/>
            </a:xfrm>
          </p:grpSpPr>
          <p:sp>
            <p:nvSpPr>
              <p:cNvPr id="12" name="Oval 11"/>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
        <p:nvSpPr>
          <p:cNvPr id="2" name="Flowchart: Connector 1">
            <a:extLst>
              <a:ext uri="{FF2B5EF4-FFF2-40B4-BE49-F238E27FC236}">
                <a16:creationId xmlns:a16="http://schemas.microsoft.com/office/drawing/2014/main" id="{F12A41EF-F3A9-A4AE-B6CA-6D87B740BC6F}"/>
              </a:ext>
            </a:extLst>
          </p:cNvPr>
          <p:cNvSpPr/>
          <p:nvPr/>
        </p:nvSpPr>
        <p:spPr>
          <a:xfrm>
            <a:off x="7468388" y="2197858"/>
            <a:ext cx="575187" cy="56926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7C20DF05-560B-38A2-4FB2-D9AEEEA4599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253404" y="2097143"/>
            <a:ext cx="935719" cy="842877"/>
          </a:xfrm>
          <a:prstGeom prst="rect">
            <a:avLst/>
          </a:prstGeom>
        </p:spPr>
      </p:pic>
    </p:spTree>
    <p:extLst>
      <p:ext uri="{BB962C8B-B14F-4D97-AF65-F5344CB8AC3E}">
        <p14:creationId xmlns:p14="http://schemas.microsoft.com/office/powerpoint/2010/main" val="582835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379332"/>
            <a:ext cx="8267700" cy="602829"/>
          </a:xfrm>
        </p:spPr>
        <p:txBody>
          <a:bodyPr lIns="0" tIns="0" rIns="0" bIns="0" anchor="b" anchorCtr="0"/>
          <a:lstStyle/>
          <a:p>
            <a:pPr algn="l" eaLnBrk="1" hangingPunct="1"/>
            <a:r>
              <a:rPr lang="en-US" sz="3600" b="1">
                <a:latin typeface="Times New Roman" pitchFamily="18" charset="0"/>
                <a:cs typeface="Times New Roman" pitchFamily="18" charset="0"/>
              </a:rPr>
              <a:t>Treat (Intervene &amp; Engage)</a:t>
            </a:r>
          </a:p>
        </p:txBody>
      </p:sp>
      <p:sp>
        <p:nvSpPr>
          <p:cNvPr id="7171" name="Rectangle 3"/>
          <p:cNvSpPr>
            <a:spLocks noGrp="1" noChangeArrowheads="1"/>
          </p:cNvSpPr>
          <p:nvPr>
            <p:ph type="body" sz="half" idx="4294967295"/>
          </p:nvPr>
        </p:nvSpPr>
        <p:spPr>
          <a:xfrm>
            <a:off x="533400" y="2170256"/>
            <a:ext cx="5700948" cy="3647440"/>
          </a:xfrm>
        </p:spPr>
        <p:txBody>
          <a:bodyPr>
            <a:normAutofit fontScale="92500" lnSpcReduction="20000"/>
          </a:bodyPr>
          <a:lstStyle/>
          <a:p>
            <a:pPr>
              <a:lnSpc>
                <a:spcPct val="110000"/>
              </a:lnSpc>
              <a:spcBef>
                <a:spcPts val="0"/>
              </a:spcBef>
            </a:pPr>
            <a:r>
              <a:rPr lang="en-US" sz="1900" b="1">
                <a:latin typeface="Arial" pitchFamily="34" charset="0"/>
                <a:cs typeface="Arial" pitchFamily="34" charset="0"/>
              </a:rPr>
              <a:t>Treatment</a:t>
            </a:r>
            <a:r>
              <a:rPr lang="en-US" sz="1900">
                <a:latin typeface="Arial" pitchFamily="34" charset="0"/>
                <a:cs typeface="Arial" pitchFamily="34" charset="0"/>
              </a:rPr>
              <a:t> starts with actions taken by leaders to promote healing and hasten recovery from stress reactions, injuries and illnesses- i.e. </a:t>
            </a:r>
            <a:r>
              <a:rPr lang="en-US" sz="1900" b="1">
                <a:latin typeface="Arial" pitchFamily="34" charset="0"/>
                <a:cs typeface="Arial" pitchFamily="34" charset="0"/>
              </a:rPr>
              <a:t>COSFA</a:t>
            </a:r>
          </a:p>
          <a:p>
            <a:pPr>
              <a:lnSpc>
                <a:spcPct val="110000"/>
              </a:lnSpc>
              <a:spcBef>
                <a:spcPts val="0"/>
              </a:spcBef>
            </a:pPr>
            <a:endParaRPr lang="en-US" sz="1800">
              <a:latin typeface="Arial" pitchFamily="34" charset="0"/>
              <a:cs typeface="Arial" pitchFamily="34" charset="0"/>
            </a:endParaRPr>
          </a:p>
          <a:p>
            <a:pPr>
              <a:lnSpc>
                <a:spcPct val="110000"/>
              </a:lnSpc>
              <a:spcBef>
                <a:spcPts val="0"/>
              </a:spcBef>
            </a:pPr>
            <a:r>
              <a:rPr lang="en-US" sz="1900">
                <a:latin typeface="Arial" pitchFamily="34" charset="0"/>
                <a:cs typeface="Arial" pitchFamily="34" charset="0"/>
              </a:rPr>
              <a:t>Ensure appropriate and timely support is delivered</a:t>
            </a:r>
          </a:p>
          <a:p>
            <a:pPr lvl="1">
              <a:lnSpc>
                <a:spcPct val="110000"/>
              </a:lnSpc>
              <a:spcBef>
                <a:spcPts val="0"/>
              </a:spcBef>
            </a:pPr>
            <a:r>
              <a:rPr lang="en-US" sz="1700">
                <a:latin typeface="Arial" panose="020B0604020202020204" pitchFamily="34" charset="0"/>
                <a:cs typeface="Arial" panose="020B0604020202020204" pitchFamily="34" charset="0"/>
              </a:rPr>
              <a:t>Self-care </a:t>
            </a:r>
            <a:r>
              <a:rPr lang="en-US" sz="1700" b="1">
                <a:latin typeface="Arial" panose="020B0604020202020204" pitchFamily="34" charset="0"/>
                <a:cs typeface="Arial" panose="020B0604020202020204" pitchFamily="34" charset="0"/>
              </a:rPr>
              <a:t>(resilience building)</a:t>
            </a:r>
          </a:p>
          <a:p>
            <a:pPr lvl="1">
              <a:lnSpc>
                <a:spcPct val="110000"/>
              </a:lnSpc>
              <a:spcBef>
                <a:spcPts val="0"/>
              </a:spcBef>
            </a:pPr>
            <a:r>
              <a:rPr lang="en-US" sz="1700">
                <a:latin typeface="Arial" panose="020B0604020202020204" pitchFamily="34" charset="0"/>
                <a:cs typeface="Arial" panose="020B0604020202020204" pitchFamily="34" charset="0"/>
              </a:rPr>
              <a:t>Buddy Care </a:t>
            </a:r>
            <a:r>
              <a:rPr lang="en-US" sz="1700" b="1">
                <a:latin typeface="Arial" panose="020B0604020202020204" pitchFamily="34" charset="0"/>
                <a:cs typeface="Arial" panose="020B0604020202020204" pitchFamily="34" charset="0"/>
              </a:rPr>
              <a:t>(peers, CRT mission)</a:t>
            </a:r>
            <a:endParaRPr lang="en-US" sz="1700">
              <a:latin typeface="Arial" panose="020B0604020202020204" pitchFamily="34" charset="0"/>
              <a:cs typeface="Arial" panose="020B0604020202020204" pitchFamily="34" charset="0"/>
            </a:endParaRPr>
          </a:p>
          <a:p>
            <a:pPr lvl="1">
              <a:lnSpc>
                <a:spcPct val="110000"/>
              </a:lnSpc>
              <a:spcBef>
                <a:spcPts val="0"/>
              </a:spcBef>
            </a:pPr>
            <a:r>
              <a:rPr lang="en-US" sz="1700">
                <a:latin typeface="Arial" panose="020B0604020202020204" pitchFamily="34" charset="0"/>
                <a:cs typeface="Arial" panose="020B0604020202020204" pitchFamily="34" charset="0"/>
              </a:rPr>
              <a:t>Chain of Command (COC)</a:t>
            </a:r>
          </a:p>
          <a:p>
            <a:pPr lvl="1">
              <a:lnSpc>
                <a:spcPct val="110000"/>
              </a:lnSpc>
              <a:spcBef>
                <a:spcPts val="0"/>
              </a:spcBef>
            </a:pPr>
            <a:r>
              <a:rPr lang="en-US" sz="1700">
                <a:latin typeface="Arial" panose="020B0604020202020204" pitchFamily="34" charset="0"/>
                <a:cs typeface="Arial" panose="020B0604020202020204" pitchFamily="34" charset="0"/>
              </a:rPr>
              <a:t>Chaplain</a:t>
            </a:r>
          </a:p>
          <a:p>
            <a:pPr lvl="1">
              <a:lnSpc>
                <a:spcPct val="110000"/>
              </a:lnSpc>
              <a:spcBef>
                <a:spcPts val="0"/>
              </a:spcBef>
            </a:pPr>
            <a:r>
              <a:rPr lang="en-US" sz="1700">
                <a:latin typeface="Arial" panose="020B0604020202020204" pitchFamily="34" charset="0"/>
                <a:cs typeface="Arial" panose="020B0604020202020204" pitchFamily="34" charset="0"/>
              </a:rPr>
              <a:t>Medical</a:t>
            </a:r>
          </a:p>
          <a:p>
            <a:pPr>
              <a:lnSpc>
                <a:spcPct val="110000"/>
              </a:lnSpc>
              <a:spcBef>
                <a:spcPts val="0"/>
              </a:spcBef>
            </a:pPr>
            <a:endParaRPr lang="en-US" sz="1800">
              <a:latin typeface="Arial" pitchFamily="34" charset="0"/>
              <a:cs typeface="Arial" pitchFamily="34" charset="0"/>
            </a:endParaRPr>
          </a:p>
          <a:p>
            <a:pPr>
              <a:lnSpc>
                <a:spcPct val="110000"/>
              </a:lnSpc>
              <a:spcBef>
                <a:spcPts val="0"/>
              </a:spcBef>
            </a:pPr>
            <a:r>
              <a:rPr lang="en-US" sz="1900">
                <a:latin typeface="Arial" pitchFamily="34" charset="0"/>
                <a:cs typeface="Arial" pitchFamily="34" charset="0"/>
              </a:rPr>
              <a:t>Strategies:</a:t>
            </a:r>
          </a:p>
          <a:p>
            <a:pPr lvl="1">
              <a:lnSpc>
                <a:spcPct val="110000"/>
              </a:lnSpc>
              <a:spcBef>
                <a:spcPts val="0"/>
              </a:spcBef>
            </a:pPr>
            <a:r>
              <a:rPr lang="en-US" sz="1700">
                <a:latin typeface="Arial" pitchFamily="34" charset="0"/>
                <a:cs typeface="Arial" pitchFamily="34" charset="0"/>
              </a:rPr>
              <a:t>Defeat social stigma attached to asking for help within unit, medical &amp; mental health</a:t>
            </a:r>
          </a:p>
        </p:txBody>
      </p:sp>
      <p:pic>
        <p:nvPicPr>
          <p:cNvPr id="3" name="Picture 2"/>
          <p:cNvPicPr>
            <a:picLocks noChangeAspect="1"/>
          </p:cNvPicPr>
          <p:nvPr/>
        </p:nvPicPr>
        <p:blipFill rotWithShape="1">
          <a:blip r:embed="rId3"/>
          <a:srcRect l="2141"/>
          <a:stretch/>
        </p:blipFill>
        <p:spPr>
          <a:xfrm>
            <a:off x="6629400" y="1328736"/>
            <a:ext cx="2394654" cy="2414588"/>
          </a:xfrm>
          <a:prstGeom prst="rect">
            <a:avLst/>
          </a:prstGeom>
        </p:spPr>
      </p:pic>
      <p:grpSp>
        <p:nvGrpSpPr>
          <p:cNvPr id="6" name="Group 5"/>
          <p:cNvGrpSpPr/>
          <p:nvPr/>
        </p:nvGrpSpPr>
        <p:grpSpPr>
          <a:xfrm>
            <a:off x="0" y="-23860"/>
            <a:ext cx="9144000" cy="1191237"/>
            <a:chOff x="-9633285" y="1601170"/>
            <a:chExt cx="9144000" cy="1191237"/>
          </a:xfrm>
        </p:grpSpPr>
        <p:sp>
          <p:nvSpPr>
            <p:cNvPr id="7" name="Title 1"/>
            <p:cNvSpPr txBox="1">
              <a:spLocks/>
            </p:cNvSpPr>
            <p:nvPr/>
          </p:nvSpPr>
          <p:spPr>
            <a:xfrm>
              <a:off x="-9633285" y="1601170"/>
              <a:ext cx="9144000" cy="1191237"/>
            </a:xfrm>
            <a:prstGeom prst="rect">
              <a:avLst/>
            </a:prstGeom>
            <a:solidFill>
              <a:srgbClr val="1F497D">
                <a:lumMod val="40000"/>
                <a:lumOff val="60000"/>
              </a:srgbClr>
            </a:solid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a:ln>
                    <a:noFill/>
                  </a:ln>
                  <a:solidFill>
                    <a:prstClr val="black"/>
                  </a:solidFill>
                  <a:effectLst/>
                  <a:uLnTx/>
                  <a:uFillTx/>
                  <a:latin typeface="Bahnschrift SemiLight Condensed" panose="020B0502040204020203" pitchFamily="34" charset="0"/>
                </a:rPr>
                <a:t>                       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a:ln>
                    <a:noFill/>
                  </a:ln>
                  <a:solidFill>
                    <a:prstClr val="black"/>
                  </a:solidFill>
                  <a:effectLst/>
                  <a:uLnTx/>
                  <a:uFillTx/>
                  <a:latin typeface="Bahnschrift SemiLight Condensed" panose="020B0502040204020203" pitchFamily="34" charset="0"/>
                </a:rPr>
                <a:t>                    Stress Control (CG -0SC )</a:t>
              </a:r>
            </a:p>
          </p:txBody>
        </p:sp>
        <p:grpSp>
          <p:nvGrpSpPr>
            <p:cNvPr id="9" name="Group 8"/>
            <p:cNvGrpSpPr/>
            <p:nvPr/>
          </p:nvGrpSpPr>
          <p:grpSpPr>
            <a:xfrm>
              <a:off x="-7813493" y="1786199"/>
              <a:ext cx="896528" cy="915114"/>
              <a:chOff x="-914400" y="1752600"/>
              <a:chExt cx="816935" cy="816935"/>
            </a:xfrm>
          </p:grpSpPr>
          <p:sp>
            <p:nvSpPr>
              <p:cNvPr id="14" name="Oval 13"/>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0" name="Group 9"/>
            <p:cNvGrpSpPr/>
            <p:nvPr/>
          </p:nvGrpSpPr>
          <p:grpSpPr>
            <a:xfrm>
              <a:off x="-8699263" y="1786199"/>
              <a:ext cx="883997" cy="877900"/>
              <a:chOff x="9134475" y="914400"/>
              <a:chExt cx="883997" cy="877900"/>
            </a:xfrm>
          </p:grpSpPr>
          <p:sp>
            <p:nvSpPr>
              <p:cNvPr id="12" name="Oval 11"/>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
        <p:nvSpPr>
          <p:cNvPr id="4" name="Flowchart: Connector 3">
            <a:extLst>
              <a:ext uri="{FF2B5EF4-FFF2-40B4-BE49-F238E27FC236}">
                <a16:creationId xmlns:a16="http://schemas.microsoft.com/office/drawing/2014/main" id="{440501EF-7013-75E1-DF59-9002F478EE7C}"/>
              </a:ext>
            </a:extLst>
          </p:cNvPr>
          <p:cNvSpPr/>
          <p:nvPr/>
        </p:nvSpPr>
        <p:spPr>
          <a:xfrm>
            <a:off x="7781008" y="2441304"/>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id="{94C55BB4-D77D-F080-4B67-41890D36924E}"/>
              </a:ext>
            </a:extLst>
          </p:cNvPr>
          <p:cNvSpPr/>
          <p:nvPr/>
        </p:nvSpPr>
        <p:spPr>
          <a:xfrm flipH="1">
            <a:off x="7418517" y="2161085"/>
            <a:ext cx="669818" cy="60282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Logo&#10;&#10;Description automatically generated">
            <a:extLst>
              <a:ext uri="{FF2B5EF4-FFF2-40B4-BE49-F238E27FC236}">
                <a16:creationId xmlns:a16="http://schemas.microsoft.com/office/drawing/2014/main" id="{59AD25C2-D4A7-318B-CA50-22FAA52E21B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268152" y="2082395"/>
            <a:ext cx="935719" cy="842877"/>
          </a:xfrm>
          <a:prstGeom prst="rect">
            <a:avLst/>
          </a:prstGeom>
        </p:spPr>
      </p:pic>
    </p:spTree>
    <p:extLst>
      <p:ext uri="{BB962C8B-B14F-4D97-AF65-F5344CB8AC3E}">
        <p14:creationId xmlns:p14="http://schemas.microsoft.com/office/powerpoint/2010/main" val="1686487968"/>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BC58FC0955A7F4A9586E53604F32D4A" ma:contentTypeVersion="4" ma:contentTypeDescription="Create a new document." ma:contentTypeScope="" ma:versionID="f62f1529c8eb32c25dd5e38fcbe47214">
  <xsd:schema xmlns:xsd="http://www.w3.org/2001/XMLSchema" xmlns:xs="http://www.w3.org/2001/XMLSchema" xmlns:p="http://schemas.microsoft.com/office/2006/metadata/properties" xmlns:ns2="bac90b65-dc96-4c73-9a2b-07c3d5daa757" xmlns:ns3="c340a06c-502f-4c8a-8b9b-1bd6218628f9" targetNamespace="http://schemas.microsoft.com/office/2006/metadata/properties" ma:root="true" ma:fieldsID="5985e1a8068d9bce7858b6ce7f6f472a" ns2:_="" ns3:_="">
    <xsd:import namespace="bac90b65-dc96-4c73-9a2b-07c3d5daa757"/>
    <xsd:import namespace="c340a06c-502f-4c8a-8b9b-1bd6218628f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c90b65-dc96-4c73-9a2b-07c3d5daa7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340a06c-502f-4c8a-8b9b-1bd6218628f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B236E9-AD32-480B-A147-852957B2E566}">
  <ds:schemaRefs>
    <ds:schemaRef ds:uri="2ce2fb23-c4fa-4916-b86f-87442ea28ea4"/>
    <ds:schemaRef ds:uri="b0f44540-cdff-4433-a13b-d0b973deb90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68B58DF-11C2-481F-BF4D-FD9DF3C3EA67}">
  <ds:schemaRefs>
    <ds:schemaRef ds:uri="http://schemas.microsoft.com/sharepoint/v3/contenttype/forms"/>
  </ds:schemaRefs>
</ds:datastoreItem>
</file>

<file path=customXml/itemProps3.xml><?xml version="1.0" encoding="utf-8"?>
<ds:datastoreItem xmlns:ds="http://schemas.openxmlformats.org/officeDocument/2006/customXml" ds:itemID="{6BD770E7-6E09-4C8D-AAE5-6FAF0F6519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c90b65-dc96-4c73-9a2b-07c3d5daa757"/>
    <ds:schemaRef ds:uri="c340a06c-502f-4c8a-8b9b-1bd6218628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3067</Words>
  <Application>Microsoft Office PowerPoint</Application>
  <PresentationFormat>On-screen Show (4:3)</PresentationFormat>
  <Paragraphs>277</Paragraphs>
  <Slides>10</Slides>
  <Notes>10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1_Office Theme</vt:lpstr>
      <vt:lpstr>Office Theme</vt:lpstr>
      <vt:lpstr> Core Leader Functions </vt:lpstr>
      <vt:lpstr>Learning Objectives   </vt:lpstr>
      <vt:lpstr>Leadership Responsibilities</vt:lpstr>
      <vt:lpstr>Core Leader Key Components</vt:lpstr>
      <vt:lpstr>Core Leader Functions</vt:lpstr>
      <vt:lpstr>Strengthen</vt:lpstr>
      <vt:lpstr>Mitigate</vt:lpstr>
      <vt:lpstr>Identify</vt:lpstr>
      <vt:lpstr>Treat (Intervene &amp; Engage)</vt:lpstr>
      <vt:lpstr>Reintegrate</vt:lpstr>
    </vt:vector>
  </TitlesOfParts>
  <Company>DHA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 Leader Functions</dc:title>
  <dc:creator>Bardales, Melissa A. CTR</dc:creator>
  <cp:lastModifiedBy>Merrell, Timothy M CIV (USA)</cp:lastModifiedBy>
  <cp:revision>67</cp:revision>
  <dcterms:created xsi:type="dcterms:W3CDTF">2020-07-20T22:35:42Z</dcterms:created>
  <dcterms:modified xsi:type="dcterms:W3CDTF">2023-06-28T14:21:45Z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0x010100CBC58FC0955A7F4A9586E53604F32D4A</vt:lpwstr>
  </property>
</Properties>
</file>